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68" r:id="rId20"/>
    <p:sldId id="275" r:id="rId21"/>
    <p:sldId id="276" r:id="rId22"/>
    <p:sldId id="277" r:id="rId23"/>
    <p:sldId id="278" r:id="rId24"/>
    <p:sldId id="279" r:id="rId25"/>
    <p:sldId id="280" r:id="rId26"/>
    <p:sldId id="281" r:id="rId27"/>
    <p:sldId id="282" r:id="rId28"/>
    <p:sldId id="283" r:id="rId29"/>
    <p:sldId id="290" r:id="rId30"/>
    <p:sldId id="291" r:id="rId31"/>
    <p:sldId id="292" r:id="rId32"/>
    <p:sldId id="293" r:id="rId33"/>
    <p:sldId id="294" r:id="rId34"/>
    <p:sldId id="295" r:id="rId35"/>
    <p:sldId id="284" r:id="rId36"/>
    <p:sldId id="285" r:id="rId37"/>
    <p:sldId id="286" r:id="rId38"/>
    <p:sldId id="287" r:id="rId39"/>
    <p:sldId id="288" r:id="rId40"/>
    <p:sldId id="289" r:id="rId41"/>
    <p:sldId id="296" r:id="rId42"/>
    <p:sldId id="297" r:id="rId43"/>
    <p:sldId id="298" r:id="rId44"/>
    <p:sldId id="299" r:id="rId45"/>
    <p:sldId id="303" r:id="rId46"/>
    <p:sldId id="300" r:id="rId47"/>
    <p:sldId id="301" r:id="rId48"/>
    <p:sldId id="302" r:id="rId49"/>
    <p:sldId id="304" r:id="rId50"/>
    <p:sldId id="305" r:id="rId51"/>
    <p:sldId id="306" r:id="rId52"/>
    <p:sldId id="307" r:id="rId53"/>
    <p:sldId id="308" r:id="rId54"/>
    <p:sldId id="310" r:id="rId55"/>
    <p:sldId id="311" r:id="rId56"/>
    <p:sldId id="312" r:id="rId57"/>
    <p:sldId id="309"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12/5/2024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12/5/2024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gistnet.com/sub/glossary/duty.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5AA80-0BB8-4EA8-8438-2C0B8705B672}"/>
              </a:ext>
            </a:extLst>
          </p:cNvPr>
          <p:cNvSpPr>
            <a:spLocks noGrp="1"/>
          </p:cNvSpPr>
          <p:nvPr>
            <p:ph type="ctrTitle"/>
          </p:nvPr>
        </p:nvSpPr>
        <p:spPr/>
        <p:txBody>
          <a:bodyPr/>
          <a:lstStyle/>
          <a:p>
            <a:r>
              <a:rPr lang="en-US" dirty="0"/>
              <a:t>U.S. Goods Returned (USGR) </a:t>
            </a:r>
          </a:p>
        </p:txBody>
      </p:sp>
      <p:sp>
        <p:nvSpPr>
          <p:cNvPr id="3" name="Subtitle 2">
            <a:extLst>
              <a:ext uri="{FF2B5EF4-FFF2-40B4-BE49-F238E27FC236}">
                <a16:creationId xmlns:a16="http://schemas.microsoft.com/office/drawing/2014/main" id="{388733EA-9F2B-4D16-86E3-A0C609F07F0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6526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F4EF-CBE0-457B-9834-568B07889874}"/>
              </a:ext>
            </a:extLst>
          </p:cNvPr>
          <p:cNvSpPr>
            <a:spLocks noGrp="1"/>
          </p:cNvSpPr>
          <p:nvPr>
            <p:ph type="title"/>
          </p:nvPr>
        </p:nvSpPr>
        <p:spPr/>
        <p:txBody>
          <a:bodyPr/>
          <a:lstStyle/>
          <a:p>
            <a:r>
              <a:rPr lang="en-US" dirty="0"/>
              <a:t>Additional documents may be required</a:t>
            </a:r>
          </a:p>
        </p:txBody>
      </p:sp>
      <p:sp>
        <p:nvSpPr>
          <p:cNvPr id="3" name="Content Placeholder 2">
            <a:extLst>
              <a:ext uri="{FF2B5EF4-FFF2-40B4-BE49-F238E27FC236}">
                <a16:creationId xmlns:a16="http://schemas.microsoft.com/office/drawing/2014/main" id="{F177F7A8-5404-4A88-B6AE-57842C3A03DA}"/>
              </a:ext>
            </a:extLst>
          </p:cNvPr>
          <p:cNvSpPr>
            <a:spLocks noGrp="1"/>
          </p:cNvSpPr>
          <p:nvPr>
            <p:ph idx="1"/>
          </p:nvPr>
        </p:nvSpPr>
        <p:spPr>
          <a:xfrm>
            <a:off x="680321" y="2336873"/>
            <a:ext cx="10233756" cy="3954870"/>
          </a:xfrm>
        </p:spPr>
        <p:txBody>
          <a:bodyPr>
            <a:normAutofit fontScale="92500" lnSpcReduction="20000"/>
          </a:bodyPr>
          <a:lstStyle/>
          <a:p>
            <a:pPr marL="0" indent="0">
              <a:buNone/>
            </a:pPr>
            <a:r>
              <a:rPr lang="en-US" dirty="0"/>
              <a:t>In cases in which the value of returned articles exceeds $2,500 and articles are not clearly marked with the name and address of the U.S. manufacturer, the port director may require, in addition to the declarations required, such other documentation or evidence as may be necessary to substantiate the claim for duty-free treatment. Such other documentation or evidence may include a statement from the U.S. manufacturer verifying that the articles were made in the United States, or a U.S. export invoice, bill of lading or airway bill evidencing the U.S. origin of the articles and/or the reason for the exportation of the articles.</a:t>
            </a:r>
          </a:p>
          <a:p>
            <a:pPr marL="0" indent="0">
              <a:buNone/>
            </a:pPr>
            <a:endParaRPr lang="en-US" dirty="0"/>
          </a:p>
          <a:p>
            <a:pPr marL="0" indent="0">
              <a:buNone/>
            </a:pPr>
            <a:r>
              <a:rPr lang="en-US" dirty="0"/>
              <a:t>On the other hand, the port director may waive these documentation requirements if reasonably satisfied because of the nature of the articles or production of other evidence that satisfies the requirements of 9801.00.10. See section 19 CFR 10.1(d).</a:t>
            </a:r>
          </a:p>
        </p:txBody>
      </p:sp>
    </p:spTree>
    <p:extLst>
      <p:ext uri="{BB962C8B-B14F-4D97-AF65-F5344CB8AC3E}">
        <p14:creationId xmlns:p14="http://schemas.microsoft.com/office/powerpoint/2010/main" val="2802896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67DC9-AD22-4F93-BCB1-F30F9178DE1F}"/>
              </a:ext>
            </a:extLst>
          </p:cNvPr>
          <p:cNvSpPr>
            <a:spLocks noGrp="1"/>
          </p:cNvSpPr>
          <p:nvPr>
            <p:ph type="title"/>
          </p:nvPr>
        </p:nvSpPr>
        <p:spPr/>
        <p:txBody>
          <a:bodyPr/>
          <a:lstStyle/>
          <a:p>
            <a:r>
              <a:rPr lang="en-US" dirty="0"/>
              <a:t>Informal Entry without Documentary Requirements Allowed in Certain Cases </a:t>
            </a:r>
          </a:p>
        </p:txBody>
      </p:sp>
      <p:sp>
        <p:nvSpPr>
          <p:cNvPr id="3" name="Content Placeholder 2">
            <a:extLst>
              <a:ext uri="{FF2B5EF4-FFF2-40B4-BE49-F238E27FC236}">
                <a16:creationId xmlns:a16="http://schemas.microsoft.com/office/drawing/2014/main" id="{360CFBF2-0EF3-4570-B1D0-CB5395EF593A}"/>
              </a:ext>
            </a:extLst>
          </p:cNvPr>
          <p:cNvSpPr>
            <a:spLocks noGrp="1"/>
          </p:cNvSpPr>
          <p:nvPr>
            <p:ph idx="1"/>
          </p:nvPr>
        </p:nvSpPr>
        <p:spPr/>
        <p:txBody>
          <a:bodyPr/>
          <a:lstStyle/>
          <a:p>
            <a:pPr marL="0" indent="0">
              <a:buNone/>
            </a:pPr>
            <a:endParaRPr lang="en-US" dirty="0"/>
          </a:p>
          <a:p>
            <a:pPr marL="0" indent="0">
              <a:buNone/>
            </a:pPr>
            <a:r>
              <a:rPr lang="en-US" dirty="0"/>
              <a:t>In the case of products of the United States, when the aggregate value of the shipment does not exceed $10,000 and the products are imported: (1) for the purposes of repair or alteration, prior to re-exportation; or 2) the articles are being returned for credit after being rejected by the foreign purchaser, may be entered as an informal entry without the documentary requirements specified in section 19 CFR 10.1.</a:t>
            </a:r>
          </a:p>
        </p:txBody>
      </p:sp>
    </p:spTree>
    <p:extLst>
      <p:ext uri="{BB962C8B-B14F-4D97-AF65-F5344CB8AC3E}">
        <p14:creationId xmlns:p14="http://schemas.microsoft.com/office/powerpoint/2010/main" val="3699448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4367A-CB95-416A-A632-AB396ECA7021}"/>
              </a:ext>
            </a:extLst>
          </p:cNvPr>
          <p:cNvSpPr>
            <a:spLocks noGrp="1"/>
          </p:cNvSpPr>
          <p:nvPr>
            <p:ph type="title"/>
          </p:nvPr>
        </p:nvSpPr>
        <p:spPr/>
        <p:txBody>
          <a:bodyPr>
            <a:normAutofit fontScale="90000"/>
          </a:bodyPr>
          <a:lstStyle/>
          <a:p>
            <a:r>
              <a:rPr lang="en-US" dirty="0"/>
              <a:t>Informal Entry without Documentary Requirements Allowed in Certain Cases (cont’d)</a:t>
            </a:r>
          </a:p>
        </p:txBody>
      </p:sp>
      <p:sp>
        <p:nvSpPr>
          <p:cNvPr id="3" name="Content Placeholder 2">
            <a:extLst>
              <a:ext uri="{FF2B5EF4-FFF2-40B4-BE49-F238E27FC236}">
                <a16:creationId xmlns:a16="http://schemas.microsoft.com/office/drawing/2014/main" id="{27E5CE6B-5A40-498A-95BD-1BF36BAA0FF7}"/>
              </a:ext>
            </a:extLst>
          </p:cNvPr>
          <p:cNvSpPr>
            <a:spLocks noGrp="1"/>
          </p:cNvSpPr>
          <p:nvPr>
            <p:ph idx="1"/>
          </p:nvPr>
        </p:nvSpPr>
        <p:spPr/>
        <p:txBody>
          <a:bodyPr>
            <a:normAutofit fontScale="92500"/>
          </a:bodyPr>
          <a:lstStyle/>
          <a:p>
            <a:pPr marL="0" indent="0">
              <a:buNone/>
            </a:pPr>
            <a:r>
              <a:rPr lang="en-US" dirty="0"/>
              <a:t>In 19 CFR 10.1(j), it specifically states that if the goods meet one of the above criteria, “free entry thereof may be made under subheading 9801.00.10, HTSUS, on CBP Form 3311, or its electronic equivalent, (a CBP Form 7501, or its electronic equivalent, must be submitted as well for such articles as provided in § 143.23(h) of this chapter), executed by the owner, importer, consignee, or agent and filed in duplicate, without regard to the requirement of filing the documentation provided for in paragraph (a) of this section, unless the CBP officer has reason to believe that CBP drawback or exemption from internal revenue tax, or both, were probably allowed on exportation of the articles or that they are otherwise subject to duty.”</a:t>
            </a:r>
          </a:p>
        </p:txBody>
      </p:sp>
    </p:spTree>
    <p:extLst>
      <p:ext uri="{BB962C8B-B14F-4D97-AF65-F5344CB8AC3E}">
        <p14:creationId xmlns:p14="http://schemas.microsoft.com/office/powerpoint/2010/main" val="3622390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BDC0F-3CC1-473D-82E9-88A237027F07}"/>
              </a:ext>
            </a:extLst>
          </p:cNvPr>
          <p:cNvSpPr>
            <a:spLocks noGrp="1"/>
          </p:cNvSpPr>
          <p:nvPr>
            <p:ph type="title"/>
          </p:nvPr>
        </p:nvSpPr>
        <p:spPr/>
        <p:txBody>
          <a:bodyPr>
            <a:normAutofit fontScale="90000"/>
          </a:bodyPr>
          <a:lstStyle/>
          <a:p>
            <a:r>
              <a:rPr lang="en-US" dirty="0"/>
              <a:t>Informal Entry without Documentary Requirements Allowed in Certain Cases (cont’d)</a:t>
            </a:r>
          </a:p>
        </p:txBody>
      </p:sp>
      <p:sp>
        <p:nvSpPr>
          <p:cNvPr id="3" name="Content Placeholder 2">
            <a:extLst>
              <a:ext uri="{FF2B5EF4-FFF2-40B4-BE49-F238E27FC236}">
                <a16:creationId xmlns:a16="http://schemas.microsoft.com/office/drawing/2014/main" id="{8614CAF1-E368-4E28-87F3-2E8441746CE4}"/>
              </a:ext>
            </a:extLst>
          </p:cNvPr>
          <p:cNvSpPr>
            <a:spLocks noGrp="1"/>
          </p:cNvSpPr>
          <p:nvPr>
            <p:ph idx="1"/>
          </p:nvPr>
        </p:nvSpPr>
        <p:spPr/>
        <p:txBody>
          <a:bodyPr>
            <a:normAutofit lnSpcReduction="10000"/>
          </a:bodyPr>
          <a:lstStyle/>
          <a:p>
            <a:pPr marL="0" indent="0">
              <a:buNone/>
            </a:pPr>
            <a:r>
              <a:rPr lang="en-US" dirty="0"/>
              <a:t>“The person making entry must show on CBP Form 3311, or its electronic equivalent, the name of the importing conveyance, the date of its arrival, the name of the country from which the articles were returned to the United States, and the value of the articles. The person making entry must also produce evidence of his right to make entry (except as provided in § 141.11(b) of this chapter). If the CBP officer is not entirely certain that the articles to be entered under this paragraph by a nominal consignee are products of the United States, the actual owner or ultimate consignee thereof may be required to execute a CBP Form 3311, or its electronic equivalent.” </a:t>
            </a:r>
          </a:p>
        </p:txBody>
      </p:sp>
    </p:spTree>
    <p:extLst>
      <p:ext uri="{BB962C8B-B14F-4D97-AF65-F5344CB8AC3E}">
        <p14:creationId xmlns:p14="http://schemas.microsoft.com/office/powerpoint/2010/main" val="4222025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15580-6DF1-43E0-BEB5-33ADCF58480F}"/>
              </a:ext>
            </a:extLst>
          </p:cNvPr>
          <p:cNvSpPr>
            <a:spLocks noGrp="1"/>
          </p:cNvSpPr>
          <p:nvPr>
            <p:ph type="title"/>
          </p:nvPr>
        </p:nvSpPr>
        <p:spPr/>
        <p:txBody>
          <a:bodyPr/>
          <a:lstStyle/>
          <a:p>
            <a:r>
              <a:rPr lang="en-US" dirty="0"/>
              <a:t>Usual coverings or containers </a:t>
            </a:r>
          </a:p>
        </p:txBody>
      </p:sp>
      <p:sp>
        <p:nvSpPr>
          <p:cNvPr id="3" name="Content Placeholder 2">
            <a:extLst>
              <a:ext uri="{FF2B5EF4-FFF2-40B4-BE49-F238E27FC236}">
                <a16:creationId xmlns:a16="http://schemas.microsoft.com/office/drawing/2014/main" id="{DE7515D6-817C-4FFA-8AF9-F3EBBB19B180}"/>
              </a:ext>
            </a:extLst>
          </p:cNvPr>
          <p:cNvSpPr>
            <a:spLocks noGrp="1"/>
          </p:cNvSpPr>
          <p:nvPr>
            <p:ph idx="1"/>
          </p:nvPr>
        </p:nvSpPr>
        <p:spPr/>
        <p:txBody>
          <a:bodyPr/>
          <a:lstStyle/>
          <a:p>
            <a:pPr marL="0" indent="0">
              <a:buNone/>
            </a:pPr>
            <a:endParaRPr lang="en-US" dirty="0"/>
          </a:p>
          <a:p>
            <a:pPr marL="0" indent="0">
              <a:buNone/>
            </a:pPr>
            <a:r>
              <a:rPr lang="en-US" dirty="0"/>
              <a:t>Per 19 CFR 10.1(e), “No evidence relative to the conditions of subheading 9801.00.10, HTSUS, will be required in the case of articles that are the product of the United States and in use at the time of importation as usual coverings or containers of merchandise not subject to an ad valorem rate of duty unless such articles would be dutiable if not products of the United States under General Rule of Interpretation 5, HTSUS.</a:t>
            </a:r>
          </a:p>
        </p:txBody>
      </p:sp>
    </p:spTree>
    <p:extLst>
      <p:ext uri="{BB962C8B-B14F-4D97-AF65-F5344CB8AC3E}">
        <p14:creationId xmlns:p14="http://schemas.microsoft.com/office/powerpoint/2010/main" val="865091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7B36-8346-4C2A-BFE5-8B5A52EBC9DD}"/>
              </a:ext>
            </a:extLst>
          </p:cNvPr>
          <p:cNvSpPr>
            <a:spLocks noGrp="1"/>
          </p:cNvSpPr>
          <p:nvPr>
            <p:ph type="title"/>
          </p:nvPr>
        </p:nvSpPr>
        <p:spPr/>
        <p:txBody>
          <a:bodyPr/>
          <a:lstStyle/>
          <a:p>
            <a:r>
              <a:rPr lang="en-US" dirty="0"/>
              <a:t>Aircraft and aircraft parts and equipment </a:t>
            </a:r>
          </a:p>
        </p:txBody>
      </p:sp>
      <p:sp>
        <p:nvSpPr>
          <p:cNvPr id="3" name="Content Placeholder 2">
            <a:extLst>
              <a:ext uri="{FF2B5EF4-FFF2-40B4-BE49-F238E27FC236}">
                <a16:creationId xmlns:a16="http://schemas.microsoft.com/office/drawing/2014/main" id="{38E3A73F-7523-4ACE-A2B0-535C66BB326A}"/>
              </a:ext>
            </a:extLst>
          </p:cNvPr>
          <p:cNvSpPr>
            <a:spLocks noGrp="1"/>
          </p:cNvSpPr>
          <p:nvPr>
            <p:ph idx="1"/>
          </p:nvPr>
        </p:nvSpPr>
        <p:spPr/>
        <p:txBody>
          <a:bodyPr>
            <a:normAutofit fontScale="92500" lnSpcReduction="10000"/>
          </a:bodyPr>
          <a:lstStyle/>
          <a:p>
            <a:pPr marL="0" indent="0">
              <a:buNone/>
            </a:pPr>
            <a:r>
              <a:rPr lang="en-US" dirty="0"/>
              <a:t>Per 19 CFR 10.1 (g), in the case of aircraft and aircraft parts and equipment returned to the United States under subheading 9801.00.10, HTSUS, by or for the account of an aircraft owner or operator and intended for use in his own aircraft operations, within or outside the United States, the entry summary may be made on CF 3311, or its electronic equivalent. The entry summary on CF 3311, or its electronic equivalent, shall be executed by the entrant and supported by the entry documentation required by 19 CFR 142.3 of this chapter. If the Customs officer is satisfied that the articles are products of the United States, that they have not been improved in condition or advanced in value while abroad, and that no drawback has been or will be paid, the other documents described in 19 CFR 10.1 shall not be required, and no bond is required.</a:t>
            </a:r>
          </a:p>
        </p:txBody>
      </p:sp>
    </p:spTree>
    <p:extLst>
      <p:ext uri="{BB962C8B-B14F-4D97-AF65-F5344CB8AC3E}">
        <p14:creationId xmlns:p14="http://schemas.microsoft.com/office/powerpoint/2010/main" val="3931123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0B48E-FE4E-4D0B-A4E6-E7A263EA2AA2}"/>
              </a:ext>
            </a:extLst>
          </p:cNvPr>
          <p:cNvSpPr>
            <a:spLocks noGrp="1"/>
          </p:cNvSpPr>
          <p:nvPr>
            <p:ph type="title"/>
          </p:nvPr>
        </p:nvSpPr>
        <p:spPr/>
        <p:txBody>
          <a:bodyPr/>
          <a:lstStyle/>
          <a:p>
            <a:r>
              <a:rPr lang="en-US" dirty="0"/>
              <a:t>Shipment Value under $250 </a:t>
            </a:r>
          </a:p>
        </p:txBody>
      </p:sp>
      <p:sp>
        <p:nvSpPr>
          <p:cNvPr id="3" name="Content Placeholder 2">
            <a:extLst>
              <a:ext uri="{FF2B5EF4-FFF2-40B4-BE49-F238E27FC236}">
                <a16:creationId xmlns:a16="http://schemas.microsoft.com/office/drawing/2014/main" id="{A0776DDB-C9E2-4A6B-B100-AFE09D90E928}"/>
              </a:ext>
            </a:extLst>
          </p:cNvPr>
          <p:cNvSpPr>
            <a:spLocks noGrp="1"/>
          </p:cNvSpPr>
          <p:nvPr>
            <p:ph idx="1"/>
          </p:nvPr>
        </p:nvSpPr>
        <p:spPr/>
        <p:txBody>
          <a:bodyPr>
            <a:normAutofit fontScale="92500"/>
          </a:bodyPr>
          <a:lstStyle/>
          <a:p>
            <a:pPr marL="0" indent="0">
              <a:buNone/>
            </a:pPr>
            <a:r>
              <a:rPr lang="en-US" dirty="0"/>
              <a:t>Per CFR 10.1 (i), when the total value of articles of claimed U.S. origin contained in any shipment does not exceed $250 and such articles are found to be unquestionably products of the United States and do not appear to have been advanced in value or improved in condition while abroad and no quota is involved, free entry thereof may be made under subheading 9801.00.10 on CF 3311, or its electronic equivalent, executed by the owner, importer, consignee, or agent and filed in duplicate, without regard to the requirement of filing the documentation provided for in section 19 CFR 10.1(a), unless the CBP officer has reason to believe that Customs drawback or exemption from internal revenue tax, or both, were probably allowed.</a:t>
            </a:r>
          </a:p>
        </p:txBody>
      </p:sp>
    </p:spTree>
    <p:extLst>
      <p:ext uri="{BB962C8B-B14F-4D97-AF65-F5344CB8AC3E}">
        <p14:creationId xmlns:p14="http://schemas.microsoft.com/office/powerpoint/2010/main" val="2029925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CF0A9-AA9B-4890-932B-18235E36E66F}"/>
              </a:ext>
            </a:extLst>
          </p:cNvPr>
          <p:cNvSpPr>
            <a:spLocks noGrp="1"/>
          </p:cNvSpPr>
          <p:nvPr>
            <p:ph type="title"/>
          </p:nvPr>
        </p:nvSpPr>
        <p:spPr/>
        <p:txBody>
          <a:bodyPr/>
          <a:lstStyle/>
          <a:p>
            <a:r>
              <a:rPr lang="en-US" dirty="0"/>
              <a:t>Articles admitted free of duty even though exported from U.S. with benefit of drawback </a:t>
            </a:r>
          </a:p>
        </p:txBody>
      </p:sp>
      <p:sp>
        <p:nvSpPr>
          <p:cNvPr id="3" name="Content Placeholder 2">
            <a:extLst>
              <a:ext uri="{FF2B5EF4-FFF2-40B4-BE49-F238E27FC236}">
                <a16:creationId xmlns:a16="http://schemas.microsoft.com/office/drawing/2014/main" id="{4971091F-90D9-4E81-83AC-924CF1B0BE51}"/>
              </a:ext>
            </a:extLst>
          </p:cNvPr>
          <p:cNvSpPr>
            <a:spLocks noGrp="1"/>
          </p:cNvSpPr>
          <p:nvPr>
            <p:ph idx="1"/>
          </p:nvPr>
        </p:nvSpPr>
        <p:spPr>
          <a:xfrm>
            <a:off x="680321" y="2336872"/>
            <a:ext cx="10527371" cy="4047149"/>
          </a:xfrm>
        </p:spPr>
        <p:txBody>
          <a:bodyPr>
            <a:normAutofit fontScale="85000" lnSpcReduction="20000"/>
          </a:bodyPr>
          <a:lstStyle/>
          <a:p>
            <a:pPr marL="0" indent="0">
              <a:buNone/>
            </a:pPr>
            <a:r>
              <a:rPr lang="en-US" dirty="0"/>
              <a:t>Per 19 CFR 10.3 (c), the following articles shall be admitted free of duty, even though exported from the United States with benefit of drawback: </a:t>
            </a:r>
          </a:p>
          <a:p>
            <a:pPr marL="0" indent="0">
              <a:buNone/>
            </a:pPr>
            <a:r>
              <a:rPr lang="en-US" dirty="0"/>
              <a:t>(1) Any article of a kind which would be admitted free of duty otherwise than under Chapter 98, Subchapter 1, HTSUS, if of foreign origin; </a:t>
            </a:r>
          </a:p>
          <a:p>
            <a:pPr marL="0" indent="0">
              <a:buNone/>
            </a:pPr>
            <a:r>
              <a:rPr lang="en-US" dirty="0"/>
              <a:t>(2) Substantial containers or holders of domestic manufacture, including </a:t>
            </a:r>
            <a:r>
              <a:rPr lang="en-US" dirty="0" err="1"/>
              <a:t>shooks</a:t>
            </a:r>
            <a:r>
              <a:rPr lang="en-US" dirty="0"/>
              <a:t> and staves when returned as boxes or barrels, when in use at the time of importation as the usual containers of merchandise; </a:t>
            </a:r>
          </a:p>
          <a:p>
            <a:pPr marL="0" indent="0">
              <a:buNone/>
            </a:pPr>
            <a:r>
              <a:rPr lang="en-US" dirty="0"/>
              <a:t>(3) Any article provided for in subheadings 9801.00.70 or 9801.00.80, HTSUS, with respect to which the port director has determined that the collection of duty under such subheadings 9801.00.70 or 9801.00.80, HTSUS, would involve an expense and inconvenience to the Government disproportionate to the probable amount of such duty; and </a:t>
            </a:r>
          </a:p>
          <a:p>
            <a:pPr marL="0" indent="0">
              <a:buNone/>
            </a:pPr>
            <a:r>
              <a:rPr lang="en-US" dirty="0"/>
              <a:t>(4) Other articles of domestic manufacture which are in use at the time of importation as the usual coverings or containers of merchandise not subject to an ad valorem rate of duty, and which have not been advanced in value or improved in condition while abroad by any process of manufacture or other means.</a:t>
            </a:r>
          </a:p>
        </p:txBody>
      </p:sp>
    </p:spTree>
    <p:extLst>
      <p:ext uri="{BB962C8B-B14F-4D97-AF65-F5344CB8AC3E}">
        <p14:creationId xmlns:p14="http://schemas.microsoft.com/office/powerpoint/2010/main" val="2847281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B765-7AF5-4BE1-91AE-A1FC5DEFF8F1}"/>
              </a:ext>
            </a:extLst>
          </p:cNvPr>
          <p:cNvSpPr>
            <a:spLocks noGrp="1"/>
          </p:cNvSpPr>
          <p:nvPr>
            <p:ph type="title"/>
          </p:nvPr>
        </p:nvSpPr>
        <p:spPr/>
        <p:txBody>
          <a:bodyPr/>
          <a:lstStyle/>
          <a:p>
            <a:r>
              <a:rPr lang="en-US" dirty="0"/>
              <a:t>Article Manufactured in Bonded Warehouse</a:t>
            </a:r>
          </a:p>
        </p:txBody>
      </p:sp>
      <p:sp>
        <p:nvSpPr>
          <p:cNvPr id="3" name="Content Placeholder 2">
            <a:extLst>
              <a:ext uri="{FF2B5EF4-FFF2-40B4-BE49-F238E27FC236}">
                <a16:creationId xmlns:a16="http://schemas.microsoft.com/office/drawing/2014/main" id="{A054FCFC-A496-4A84-B885-3DC5D53DAAC7}"/>
              </a:ext>
            </a:extLst>
          </p:cNvPr>
          <p:cNvSpPr>
            <a:spLocks noGrp="1"/>
          </p:cNvSpPr>
          <p:nvPr>
            <p:ph idx="1"/>
          </p:nvPr>
        </p:nvSpPr>
        <p:spPr/>
        <p:txBody>
          <a:bodyPr/>
          <a:lstStyle/>
          <a:p>
            <a:pPr marL="0" indent="0">
              <a:buNone/>
            </a:pPr>
            <a:endParaRPr lang="en-US" dirty="0"/>
          </a:p>
          <a:p>
            <a:pPr marL="0" indent="0">
              <a:buNone/>
            </a:pPr>
            <a:r>
              <a:rPr lang="en-US" dirty="0"/>
              <a:t>Per 19 CFR 10.3(d) Articles manufactured or produced in the United States in a Customs bonded warehouse and exported shall be subject on re-importation to a duty equal to the total duty and internal-revenue tax, if any, imposed at the time of entry for consumption or withdrawal from warehouse for consumption with respect to the importation of like articles not previously exported from the United States.</a:t>
            </a:r>
          </a:p>
        </p:txBody>
      </p:sp>
    </p:spTree>
    <p:extLst>
      <p:ext uri="{BB962C8B-B14F-4D97-AF65-F5344CB8AC3E}">
        <p14:creationId xmlns:p14="http://schemas.microsoft.com/office/powerpoint/2010/main" val="3236631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55133-4C1B-4B1B-9A92-EC165BF2EA73}"/>
              </a:ext>
            </a:extLst>
          </p:cNvPr>
          <p:cNvSpPr>
            <a:spLocks noGrp="1"/>
          </p:cNvSpPr>
          <p:nvPr>
            <p:ph type="title"/>
          </p:nvPr>
        </p:nvSpPr>
        <p:spPr/>
        <p:txBody>
          <a:bodyPr/>
          <a:lstStyle/>
          <a:p>
            <a:r>
              <a:rPr lang="en-US" dirty="0"/>
              <a:t>Lesson 2: 9801.00.25, Returned Goods Not Conforming to Samples or Specifications</a:t>
            </a:r>
          </a:p>
        </p:txBody>
      </p:sp>
      <p:sp>
        <p:nvSpPr>
          <p:cNvPr id="3" name="Content Placeholder 2">
            <a:extLst>
              <a:ext uri="{FF2B5EF4-FFF2-40B4-BE49-F238E27FC236}">
                <a16:creationId xmlns:a16="http://schemas.microsoft.com/office/drawing/2014/main" id="{C697DD07-0CD2-4D1E-8361-C3236846EBD2}"/>
              </a:ext>
            </a:extLst>
          </p:cNvPr>
          <p:cNvSpPr>
            <a:spLocks noGrp="1"/>
          </p:cNvSpPr>
          <p:nvPr>
            <p:ph idx="1"/>
          </p:nvPr>
        </p:nvSpPr>
        <p:spPr/>
        <p:txBody>
          <a:bodyPr/>
          <a:lstStyle/>
          <a:p>
            <a:pPr marL="0" indent="0">
              <a:buNone/>
            </a:pPr>
            <a:r>
              <a:rPr lang="en-US" dirty="0"/>
              <a:t>The principal difference between 9801.00.10 and 9801.00.25 is that goods of 9801.00.25 are returned goods not conforming to original samples or specifications. In addition to the requirement that goods entered under subheading 9801.00.25 HTSUS were previously entered duty-paid, removed from Customs custody, and subsequently exported, there are four provisions listed in the tariff article description, which reads as follows:</a:t>
            </a:r>
          </a:p>
        </p:txBody>
      </p:sp>
      <p:sp>
        <p:nvSpPr>
          <p:cNvPr id="4" name="Rectangle 3">
            <a:extLst>
              <a:ext uri="{FF2B5EF4-FFF2-40B4-BE49-F238E27FC236}">
                <a16:creationId xmlns:a16="http://schemas.microsoft.com/office/drawing/2014/main" id="{B7BEBC5D-0B11-454D-9F11-AC5283AB9AF1}"/>
              </a:ext>
            </a:extLst>
          </p:cNvPr>
          <p:cNvSpPr/>
          <p:nvPr/>
        </p:nvSpPr>
        <p:spPr>
          <a:xfrm>
            <a:off x="3048000" y="3105835"/>
            <a:ext cx="6096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221670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B296E-0EC8-4059-8571-75BA6A5088E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1B50A8FE-46DB-4523-8305-A4F18B818CEB}"/>
              </a:ext>
            </a:extLst>
          </p:cNvPr>
          <p:cNvSpPr>
            <a:spLocks noGrp="1"/>
          </p:cNvSpPr>
          <p:nvPr>
            <p:ph idx="1"/>
          </p:nvPr>
        </p:nvSpPr>
        <p:spPr>
          <a:xfrm>
            <a:off x="680321" y="2336872"/>
            <a:ext cx="9772362" cy="3912926"/>
          </a:xfrm>
        </p:spPr>
        <p:txBody>
          <a:bodyPr>
            <a:normAutofit fontScale="92500" lnSpcReduction="20000"/>
          </a:bodyPr>
          <a:lstStyle/>
          <a:p>
            <a:pPr marL="0" indent="0">
              <a:buNone/>
            </a:pPr>
            <a:r>
              <a:rPr lang="en-US" dirty="0"/>
              <a:t>The expression "U.S. Goods Returned" (USGR) could be interpreted as meaning "all goods grown, produced or fabricated in the U.S., exported from the U.S. and subsequently returned.” However, to enable correct administration and interpretation of the HTSUS, many departures are made from this strict interpretation. </a:t>
            </a:r>
          </a:p>
          <a:p>
            <a:pPr marL="0" indent="0">
              <a:buNone/>
            </a:pPr>
            <a:r>
              <a:rPr lang="en-US" dirty="0"/>
              <a:t>This training will focus on five tariff items from the first two subchapters of HTSUS Chapter 98. In Subchapter I, titled “Articles Exported and Returned, Not Advanced or Improved in Condition; Animals Exported and Returned” subheadings, 9801.00.10 and 9801.00.25, HTSUS will be reviewed. In Subchapter II, titled “Articles Exported and Returned, Advanced or Improved Abroad” this module will focus on subheadings, 9802.00.40, 9802.00.50, and 9802.00.80, HTSUS. In general the difference between the returned goods falling into one of these two subchapters is whether or not the goods were advanced or improved in condition.</a:t>
            </a:r>
          </a:p>
        </p:txBody>
      </p:sp>
    </p:spTree>
    <p:extLst>
      <p:ext uri="{BB962C8B-B14F-4D97-AF65-F5344CB8AC3E}">
        <p14:creationId xmlns:p14="http://schemas.microsoft.com/office/powerpoint/2010/main" val="1561587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BFF3C-CF5E-4AA3-BF0A-230E4613DEE8}"/>
              </a:ext>
            </a:extLst>
          </p:cNvPr>
          <p:cNvSpPr>
            <a:spLocks noGrp="1"/>
          </p:cNvSpPr>
          <p:nvPr>
            <p:ph type="title"/>
          </p:nvPr>
        </p:nvSpPr>
        <p:spPr/>
        <p:txBody>
          <a:bodyPr/>
          <a:lstStyle/>
          <a:p>
            <a:r>
              <a:rPr lang="en-US" dirty="0"/>
              <a:t>9801.00.25, Returned Goods Not Conforming to Samples or Specifications – 4 Provisions</a:t>
            </a:r>
          </a:p>
        </p:txBody>
      </p:sp>
      <p:sp>
        <p:nvSpPr>
          <p:cNvPr id="3" name="Content Placeholder 2">
            <a:extLst>
              <a:ext uri="{FF2B5EF4-FFF2-40B4-BE49-F238E27FC236}">
                <a16:creationId xmlns:a16="http://schemas.microsoft.com/office/drawing/2014/main" id="{75E82C96-2BE8-4B3A-86FE-DC0E2BFCB9C7}"/>
              </a:ext>
            </a:extLst>
          </p:cNvPr>
          <p:cNvSpPr>
            <a:spLocks noGrp="1"/>
          </p:cNvSpPr>
          <p:nvPr>
            <p:ph idx="1"/>
          </p:nvPr>
        </p:nvSpPr>
        <p:spPr/>
        <p:txBody>
          <a:bodyPr>
            <a:normAutofit fontScale="92500" lnSpcReduction="10000"/>
          </a:bodyPr>
          <a:lstStyle/>
          <a:p>
            <a:pPr marL="0" indent="0">
              <a:buNone/>
            </a:pPr>
            <a:r>
              <a:rPr lang="en-US" dirty="0"/>
              <a:t>Articles, previously imported, with respect to which the duty was paid upon such previous importation if </a:t>
            </a:r>
          </a:p>
          <a:p>
            <a:pPr marL="457200" indent="-457200">
              <a:buAutoNum type="arabicParenBoth"/>
            </a:pPr>
            <a:r>
              <a:rPr lang="en-US" dirty="0"/>
              <a:t>exported within three years after the date of such previous importation, </a:t>
            </a:r>
          </a:p>
          <a:p>
            <a:pPr marL="0" indent="0">
              <a:buNone/>
            </a:pPr>
            <a:r>
              <a:rPr lang="en-US" dirty="0"/>
              <a:t>(2) reimported without having been advanced in value or improved in condition by any process of manufacture or other means while abroad, </a:t>
            </a:r>
          </a:p>
          <a:p>
            <a:pPr marL="0" indent="0">
              <a:buNone/>
            </a:pPr>
            <a:r>
              <a:rPr lang="en-US" dirty="0"/>
              <a:t>(3) reimported for the reason that such articles do not conform to sample or specifications, and </a:t>
            </a:r>
          </a:p>
          <a:p>
            <a:pPr marL="0" indent="0">
              <a:buNone/>
            </a:pPr>
            <a:r>
              <a:rPr lang="en-US" dirty="0"/>
              <a:t>(4) reimported by or for the account of the person who imported them into, and exported them from, the United States.</a:t>
            </a:r>
          </a:p>
        </p:txBody>
      </p:sp>
    </p:spTree>
    <p:extLst>
      <p:ext uri="{BB962C8B-B14F-4D97-AF65-F5344CB8AC3E}">
        <p14:creationId xmlns:p14="http://schemas.microsoft.com/office/powerpoint/2010/main" val="2441736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061DF-BA1F-49F2-8F60-669ABCCE6596}"/>
              </a:ext>
            </a:extLst>
          </p:cNvPr>
          <p:cNvSpPr>
            <a:spLocks noGrp="1"/>
          </p:cNvSpPr>
          <p:nvPr>
            <p:ph type="title"/>
          </p:nvPr>
        </p:nvSpPr>
        <p:spPr/>
        <p:txBody>
          <a:bodyPr/>
          <a:lstStyle/>
          <a:p>
            <a:r>
              <a:rPr lang="en-US" dirty="0"/>
              <a:t>Documents Required – Foreign Shipper Declaration</a:t>
            </a:r>
          </a:p>
        </p:txBody>
      </p:sp>
      <p:sp>
        <p:nvSpPr>
          <p:cNvPr id="3" name="Content Placeholder 2">
            <a:extLst>
              <a:ext uri="{FF2B5EF4-FFF2-40B4-BE49-F238E27FC236}">
                <a16:creationId xmlns:a16="http://schemas.microsoft.com/office/drawing/2014/main" id="{6C6A60FD-FB5D-4362-9884-0C7A082F60CC}"/>
              </a:ext>
            </a:extLst>
          </p:cNvPr>
          <p:cNvSpPr>
            <a:spLocks noGrp="1"/>
          </p:cNvSpPr>
          <p:nvPr>
            <p:ph idx="1"/>
          </p:nvPr>
        </p:nvSpPr>
        <p:spPr>
          <a:xfrm>
            <a:off x="680321" y="2164360"/>
            <a:ext cx="9613861" cy="4395831"/>
          </a:xfrm>
        </p:spPr>
        <p:txBody>
          <a:bodyPr/>
          <a:lstStyle/>
          <a:p>
            <a:pPr marL="0" indent="0">
              <a:buNone/>
            </a:pPr>
            <a:r>
              <a:rPr lang="en-US" dirty="0"/>
              <a:t>Per 19 CFR 10.8a (b), two supplementary documents are usually required in connection with duty free entries under subheading 9801.00.25, HTSUS. A declaration shall be filed by the person abroad who received and is returning the merchandise to the United States in substantially the following form: </a:t>
            </a:r>
          </a:p>
        </p:txBody>
      </p:sp>
      <p:pic>
        <p:nvPicPr>
          <p:cNvPr id="4" name="Picture 3">
            <a:extLst>
              <a:ext uri="{FF2B5EF4-FFF2-40B4-BE49-F238E27FC236}">
                <a16:creationId xmlns:a16="http://schemas.microsoft.com/office/drawing/2014/main" id="{298D865D-9B28-4B02-9DEE-7ADE3932B144}"/>
              </a:ext>
            </a:extLst>
          </p:cNvPr>
          <p:cNvPicPr>
            <a:picLocks noChangeAspect="1"/>
          </p:cNvPicPr>
          <p:nvPr/>
        </p:nvPicPr>
        <p:blipFill>
          <a:blip r:embed="rId2"/>
          <a:stretch>
            <a:fillRect/>
          </a:stretch>
        </p:blipFill>
        <p:spPr>
          <a:xfrm>
            <a:off x="2874366" y="3915627"/>
            <a:ext cx="5372013" cy="2804173"/>
          </a:xfrm>
          <a:prstGeom prst="rect">
            <a:avLst/>
          </a:prstGeom>
        </p:spPr>
      </p:pic>
    </p:spTree>
    <p:extLst>
      <p:ext uri="{BB962C8B-B14F-4D97-AF65-F5344CB8AC3E}">
        <p14:creationId xmlns:p14="http://schemas.microsoft.com/office/powerpoint/2010/main" val="4022804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C38A-CABF-4641-AA7D-4B6D2B7D113A}"/>
              </a:ext>
            </a:extLst>
          </p:cNvPr>
          <p:cNvSpPr>
            <a:spLocks noGrp="1"/>
          </p:cNvSpPr>
          <p:nvPr>
            <p:ph type="title"/>
          </p:nvPr>
        </p:nvSpPr>
        <p:spPr/>
        <p:txBody>
          <a:bodyPr/>
          <a:lstStyle/>
          <a:p>
            <a:r>
              <a:rPr lang="en-US" dirty="0"/>
              <a:t>Document Required – Importer Declaration</a:t>
            </a:r>
          </a:p>
        </p:txBody>
      </p:sp>
      <p:sp>
        <p:nvSpPr>
          <p:cNvPr id="3" name="Content Placeholder 2">
            <a:extLst>
              <a:ext uri="{FF2B5EF4-FFF2-40B4-BE49-F238E27FC236}">
                <a16:creationId xmlns:a16="http://schemas.microsoft.com/office/drawing/2014/main" id="{832812CA-E627-44BB-9CC6-CC109DBA1473}"/>
              </a:ext>
            </a:extLst>
          </p:cNvPr>
          <p:cNvSpPr>
            <a:spLocks noGrp="1"/>
          </p:cNvSpPr>
          <p:nvPr>
            <p:ph idx="1"/>
          </p:nvPr>
        </p:nvSpPr>
        <p:spPr/>
        <p:txBody>
          <a:bodyPr/>
          <a:lstStyle/>
          <a:p>
            <a:pPr marL="0" indent="0">
              <a:buNone/>
            </a:pPr>
            <a:r>
              <a:rPr lang="en-US" dirty="0"/>
              <a:t>In addition, a declaration shall be filed by the owner, importer, consignee, or agent, in substantially the following form: </a:t>
            </a:r>
          </a:p>
        </p:txBody>
      </p:sp>
      <p:pic>
        <p:nvPicPr>
          <p:cNvPr id="4" name="Picture 3">
            <a:extLst>
              <a:ext uri="{FF2B5EF4-FFF2-40B4-BE49-F238E27FC236}">
                <a16:creationId xmlns:a16="http://schemas.microsoft.com/office/drawing/2014/main" id="{D7C23AF0-000A-48FB-BB3C-F46B2B734D64}"/>
              </a:ext>
            </a:extLst>
          </p:cNvPr>
          <p:cNvPicPr>
            <a:picLocks noChangeAspect="1"/>
          </p:cNvPicPr>
          <p:nvPr/>
        </p:nvPicPr>
        <p:blipFill>
          <a:blip r:embed="rId2"/>
          <a:stretch>
            <a:fillRect/>
          </a:stretch>
        </p:blipFill>
        <p:spPr>
          <a:xfrm>
            <a:off x="2302667" y="3292093"/>
            <a:ext cx="6369167" cy="3017258"/>
          </a:xfrm>
          <a:prstGeom prst="rect">
            <a:avLst/>
          </a:prstGeom>
        </p:spPr>
      </p:pic>
    </p:spTree>
    <p:extLst>
      <p:ext uri="{BB962C8B-B14F-4D97-AF65-F5344CB8AC3E}">
        <p14:creationId xmlns:p14="http://schemas.microsoft.com/office/powerpoint/2010/main" val="431625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9799F-70D6-4042-B5E6-44EA8587F14A}"/>
              </a:ext>
            </a:extLst>
          </p:cNvPr>
          <p:cNvSpPr>
            <a:spLocks noGrp="1"/>
          </p:cNvSpPr>
          <p:nvPr>
            <p:ph type="title"/>
          </p:nvPr>
        </p:nvSpPr>
        <p:spPr/>
        <p:txBody>
          <a:bodyPr/>
          <a:lstStyle/>
          <a:p>
            <a:r>
              <a:rPr lang="en-US" dirty="0"/>
              <a:t>Document requirement may be waived</a:t>
            </a:r>
          </a:p>
        </p:txBody>
      </p:sp>
      <p:sp>
        <p:nvSpPr>
          <p:cNvPr id="3" name="Content Placeholder 2">
            <a:extLst>
              <a:ext uri="{FF2B5EF4-FFF2-40B4-BE49-F238E27FC236}">
                <a16:creationId xmlns:a16="http://schemas.microsoft.com/office/drawing/2014/main" id="{DD507B34-3A64-4C1F-A3EF-ECAFEF11FCBD}"/>
              </a:ext>
            </a:extLst>
          </p:cNvPr>
          <p:cNvSpPr>
            <a:spLocks noGrp="1"/>
          </p:cNvSpPr>
          <p:nvPr>
            <p:ph idx="1"/>
          </p:nvPr>
        </p:nvSpPr>
        <p:spPr/>
        <p:txBody>
          <a:bodyPr/>
          <a:lstStyle/>
          <a:p>
            <a:pPr marL="0" indent="0">
              <a:buNone/>
            </a:pPr>
            <a:endParaRPr lang="en-US" dirty="0"/>
          </a:p>
          <a:p>
            <a:pPr marL="0" indent="0">
              <a:buNone/>
            </a:pPr>
            <a:r>
              <a:rPr lang="en-US" dirty="0"/>
              <a:t>If the port director concerned is reasonably satisfied because of the nature of the articles or production of other evidence that the requirements of subheading 9801.00.25, and the related section notes and additional U.S. notes from the HTSUS have been met, he may waive the production of the above declarations.</a:t>
            </a:r>
          </a:p>
        </p:txBody>
      </p:sp>
    </p:spTree>
    <p:extLst>
      <p:ext uri="{BB962C8B-B14F-4D97-AF65-F5344CB8AC3E}">
        <p14:creationId xmlns:p14="http://schemas.microsoft.com/office/powerpoint/2010/main" val="2605142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BAC2C-B248-4944-BCAA-51FDD0516731}"/>
              </a:ext>
            </a:extLst>
          </p:cNvPr>
          <p:cNvSpPr>
            <a:spLocks noGrp="1"/>
          </p:cNvSpPr>
          <p:nvPr>
            <p:ph type="title"/>
          </p:nvPr>
        </p:nvSpPr>
        <p:spPr/>
        <p:txBody>
          <a:bodyPr>
            <a:normAutofit fontScale="90000"/>
          </a:bodyPr>
          <a:lstStyle/>
          <a:p>
            <a:r>
              <a:rPr lang="en-US" dirty="0"/>
              <a:t>Lesson 3: 9802.00.40 and 9802.00.50, Goods Exported and Return after Repairs or Alterations</a:t>
            </a:r>
          </a:p>
        </p:txBody>
      </p:sp>
      <p:sp>
        <p:nvSpPr>
          <p:cNvPr id="3" name="Content Placeholder 2">
            <a:extLst>
              <a:ext uri="{FF2B5EF4-FFF2-40B4-BE49-F238E27FC236}">
                <a16:creationId xmlns:a16="http://schemas.microsoft.com/office/drawing/2014/main" id="{60FD972F-C08A-4902-8398-95BD009848AD}"/>
              </a:ext>
            </a:extLst>
          </p:cNvPr>
          <p:cNvSpPr>
            <a:spLocks noGrp="1"/>
          </p:cNvSpPr>
          <p:nvPr>
            <p:ph idx="1"/>
          </p:nvPr>
        </p:nvSpPr>
        <p:spPr/>
        <p:txBody>
          <a:bodyPr/>
          <a:lstStyle/>
          <a:p>
            <a:pPr marL="0" indent="0">
              <a:buNone/>
            </a:pPr>
            <a:r>
              <a:rPr lang="en-US" dirty="0"/>
              <a:t>Subheading 9802.00.40 provides for the return of goods that have been exported from the United States and that were repaired or altered under warranty, and returned to the United States without having been advanced in value or improved in condition by any process of manufacture or other means. Whereas, subheading 9802.00.50, is identical to 9802.00.40 except that the repair or alterations are not performed under warranty. Refer to Regulations governing subheadings, 9802.00.40 and 9802.00.50, HTSUS, are in 19 CFR Part 10.8 “Articles exported for repairs or alterations” (a) through (d). </a:t>
            </a:r>
          </a:p>
        </p:txBody>
      </p:sp>
    </p:spTree>
    <p:extLst>
      <p:ext uri="{BB962C8B-B14F-4D97-AF65-F5344CB8AC3E}">
        <p14:creationId xmlns:p14="http://schemas.microsoft.com/office/powerpoint/2010/main" val="2046735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A39EF-F55A-4AAA-91D6-20EEEA249D8E}"/>
              </a:ext>
            </a:extLst>
          </p:cNvPr>
          <p:cNvSpPr>
            <a:spLocks noGrp="1"/>
          </p:cNvSpPr>
          <p:nvPr>
            <p:ph type="title"/>
          </p:nvPr>
        </p:nvSpPr>
        <p:spPr/>
        <p:txBody>
          <a:bodyPr>
            <a:normAutofit fontScale="90000"/>
          </a:bodyPr>
          <a:lstStyle/>
          <a:p>
            <a:r>
              <a:rPr lang="en-US" dirty="0"/>
              <a:t>9802.00.40 and 9802.00.50, Goods Exported and Return after Repairs or Alterations (cont’d)</a:t>
            </a:r>
          </a:p>
        </p:txBody>
      </p:sp>
      <p:sp>
        <p:nvSpPr>
          <p:cNvPr id="3" name="Content Placeholder 2">
            <a:extLst>
              <a:ext uri="{FF2B5EF4-FFF2-40B4-BE49-F238E27FC236}">
                <a16:creationId xmlns:a16="http://schemas.microsoft.com/office/drawing/2014/main" id="{1B264281-75D4-47AA-B954-F35A6EA77E6A}"/>
              </a:ext>
            </a:extLst>
          </p:cNvPr>
          <p:cNvSpPr>
            <a:spLocks noGrp="1"/>
          </p:cNvSpPr>
          <p:nvPr>
            <p:ph idx="1"/>
          </p:nvPr>
        </p:nvSpPr>
        <p:spPr>
          <a:xfrm>
            <a:off x="680321" y="2336872"/>
            <a:ext cx="9613861" cy="4080705"/>
          </a:xfrm>
        </p:spPr>
        <p:txBody>
          <a:bodyPr>
            <a:normAutofit fontScale="92500" lnSpcReduction="10000"/>
          </a:bodyPr>
          <a:lstStyle/>
          <a:p>
            <a:pPr marL="0" indent="0">
              <a:buNone/>
            </a:pPr>
            <a:r>
              <a:rPr lang="en-US" dirty="0"/>
              <a:t>Any of the following conditions preclude the use of 9802.00.40 and 9802.00.50:</a:t>
            </a:r>
          </a:p>
          <a:p>
            <a:pPr marL="0" indent="0">
              <a:buNone/>
            </a:pPr>
            <a:r>
              <a:rPr lang="en-US" dirty="0"/>
              <a:t>• The importer fails to identify the articles as being previously exported. </a:t>
            </a:r>
          </a:p>
          <a:p>
            <a:pPr marL="0" indent="0">
              <a:buNone/>
            </a:pPr>
            <a:r>
              <a:rPr lang="en-US" dirty="0"/>
              <a:t>• The foreign operations caused the identity or HTSUS classification of the exported article to change. </a:t>
            </a:r>
          </a:p>
          <a:p>
            <a:pPr marL="0" indent="0">
              <a:buNone/>
            </a:pPr>
            <a:r>
              <a:rPr lang="en-US" dirty="0"/>
              <a:t>• The foreign operations were limited to minor procedures, such as warehousing, repackaging, sorting, and testing not performed in conjunction with repairs or alterations. </a:t>
            </a:r>
          </a:p>
          <a:p>
            <a:pPr marL="0" indent="0">
              <a:buNone/>
            </a:pPr>
            <a:r>
              <a:rPr lang="en-US" dirty="0"/>
              <a:t>• The exported articles were incomplete for their intended use prior to being exported and the foreign operation constitutes an intermediate processing operation. </a:t>
            </a:r>
          </a:p>
          <a:p>
            <a:pPr marL="0" indent="0">
              <a:buNone/>
            </a:pPr>
            <a:r>
              <a:rPr lang="en-US" dirty="0"/>
              <a:t>• Drawback has been claimed on the exported articles. </a:t>
            </a:r>
          </a:p>
        </p:txBody>
      </p:sp>
    </p:spTree>
    <p:extLst>
      <p:ext uri="{BB962C8B-B14F-4D97-AF65-F5344CB8AC3E}">
        <p14:creationId xmlns:p14="http://schemas.microsoft.com/office/powerpoint/2010/main" val="6250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5FA0A-AD44-4E7F-B8D5-F6848377798B}"/>
              </a:ext>
            </a:extLst>
          </p:cNvPr>
          <p:cNvSpPr>
            <a:spLocks noGrp="1"/>
          </p:cNvSpPr>
          <p:nvPr>
            <p:ph type="title"/>
          </p:nvPr>
        </p:nvSpPr>
        <p:spPr/>
        <p:txBody>
          <a:bodyPr/>
          <a:lstStyle/>
          <a:p>
            <a:r>
              <a:rPr lang="en-US" dirty="0"/>
              <a:t>Duty is assessed on Value of Repairs or Alterations</a:t>
            </a:r>
          </a:p>
        </p:txBody>
      </p:sp>
      <p:sp>
        <p:nvSpPr>
          <p:cNvPr id="3" name="Content Placeholder 2">
            <a:extLst>
              <a:ext uri="{FF2B5EF4-FFF2-40B4-BE49-F238E27FC236}">
                <a16:creationId xmlns:a16="http://schemas.microsoft.com/office/drawing/2014/main" id="{2D81F2FD-A0DE-4AD7-8772-98B23B4A8F24}"/>
              </a:ext>
            </a:extLst>
          </p:cNvPr>
          <p:cNvSpPr>
            <a:spLocks noGrp="1"/>
          </p:cNvSpPr>
          <p:nvPr>
            <p:ph idx="1"/>
          </p:nvPr>
        </p:nvSpPr>
        <p:spPr/>
        <p:txBody>
          <a:bodyPr/>
          <a:lstStyle/>
          <a:p>
            <a:pPr marL="0" indent="0">
              <a:buNone/>
            </a:pPr>
            <a:endParaRPr lang="en-US" dirty="0"/>
          </a:p>
          <a:p>
            <a:pPr marL="0" indent="0">
              <a:buNone/>
            </a:pPr>
            <a:r>
              <a:rPr lang="en-US" dirty="0"/>
              <a:t>For goods that qualify for entry under the terms of 9802.00.40 or 9802.00.50, the exported U.S. articles are entered duty-free while the remaining value, that is, the repair value, of the article is entered under the duty rate associated with the tariff classification of the imported article. However, in some cases, such as special tariff agreements, such as NAFTA, the entire item may enter duty-free.</a:t>
            </a:r>
          </a:p>
        </p:txBody>
      </p:sp>
    </p:spTree>
    <p:extLst>
      <p:ext uri="{BB962C8B-B14F-4D97-AF65-F5344CB8AC3E}">
        <p14:creationId xmlns:p14="http://schemas.microsoft.com/office/powerpoint/2010/main" val="10037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0CD58-490E-4AF9-8F39-75EDB340E091}"/>
              </a:ext>
            </a:extLst>
          </p:cNvPr>
          <p:cNvSpPr>
            <a:spLocks noGrp="1"/>
          </p:cNvSpPr>
          <p:nvPr>
            <p:ph type="title"/>
          </p:nvPr>
        </p:nvSpPr>
        <p:spPr/>
        <p:txBody>
          <a:bodyPr/>
          <a:lstStyle/>
          <a:p>
            <a:r>
              <a:rPr lang="en-US" dirty="0"/>
              <a:t>Duty is assessed on Value of Repairs or Alterations (cont’d)</a:t>
            </a:r>
          </a:p>
        </p:txBody>
      </p:sp>
      <p:sp>
        <p:nvSpPr>
          <p:cNvPr id="3" name="Content Placeholder 2">
            <a:extLst>
              <a:ext uri="{FF2B5EF4-FFF2-40B4-BE49-F238E27FC236}">
                <a16:creationId xmlns:a16="http://schemas.microsoft.com/office/drawing/2014/main" id="{814CC660-C3C6-4634-BD60-A9A5F0865D05}"/>
              </a:ext>
            </a:extLst>
          </p:cNvPr>
          <p:cNvSpPr>
            <a:spLocks noGrp="1"/>
          </p:cNvSpPr>
          <p:nvPr>
            <p:ph idx="1"/>
          </p:nvPr>
        </p:nvSpPr>
        <p:spPr/>
        <p:txBody>
          <a:bodyPr>
            <a:normAutofit/>
          </a:bodyPr>
          <a:lstStyle/>
          <a:p>
            <a:pPr marL="0" indent="0">
              <a:buNone/>
            </a:pPr>
            <a:r>
              <a:rPr lang="en-US" dirty="0"/>
              <a:t>Per HTSUS Chapter 98 Subchapter II, U.S. Note 3, the value of repairs, alterations, processing or other change in condition outside the United States shall be: i. The cost to the importer of such change; or ii. If no charge is made, the value of such change, as set out in the invoice and entry papers; except that, if the appraiser concludes that the amount so set out does not represent a reasonable cost or value, then the value of the change shall be determined in accordance with section 402 of the Tariff Act of 1930, as amended.</a:t>
            </a:r>
          </a:p>
        </p:txBody>
      </p:sp>
    </p:spTree>
    <p:extLst>
      <p:ext uri="{BB962C8B-B14F-4D97-AF65-F5344CB8AC3E}">
        <p14:creationId xmlns:p14="http://schemas.microsoft.com/office/powerpoint/2010/main" val="1095977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4F37-2FD3-4B86-AFC7-B6CFD618CCC0}"/>
              </a:ext>
            </a:extLst>
          </p:cNvPr>
          <p:cNvSpPr>
            <a:spLocks noGrp="1"/>
          </p:cNvSpPr>
          <p:nvPr>
            <p:ph type="title"/>
          </p:nvPr>
        </p:nvSpPr>
        <p:spPr/>
        <p:txBody>
          <a:bodyPr/>
          <a:lstStyle/>
          <a:p>
            <a:r>
              <a:rPr lang="en-US" dirty="0"/>
              <a:t>Value limitations</a:t>
            </a:r>
          </a:p>
        </p:txBody>
      </p:sp>
      <p:sp>
        <p:nvSpPr>
          <p:cNvPr id="3" name="Content Placeholder 2">
            <a:extLst>
              <a:ext uri="{FF2B5EF4-FFF2-40B4-BE49-F238E27FC236}">
                <a16:creationId xmlns:a16="http://schemas.microsoft.com/office/drawing/2014/main" id="{181A3C5B-9CB1-4E7A-B278-DD82951DC5B1}"/>
              </a:ext>
            </a:extLst>
          </p:cNvPr>
          <p:cNvSpPr>
            <a:spLocks noGrp="1"/>
          </p:cNvSpPr>
          <p:nvPr>
            <p:ph idx="1"/>
          </p:nvPr>
        </p:nvSpPr>
        <p:spPr/>
        <p:txBody>
          <a:bodyPr/>
          <a:lstStyle/>
          <a:p>
            <a:pPr marL="0" indent="0">
              <a:buNone/>
            </a:pPr>
            <a:endParaRPr lang="en-US" dirty="0"/>
          </a:p>
          <a:p>
            <a:pPr marL="0" indent="0">
              <a:buNone/>
            </a:pPr>
            <a:r>
              <a:rPr lang="en-US" dirty="0"/>
              <a:t>The cost or value of the repairs or alterations outside the United States, shall be limited to the cost or value of the repairs or alterations actually performed abroad, which will include all domestic and foreign articles furnished for the repairs or alterations but shall not include any of the expenses incurred in this country whether by way of engineering costs, preparation of plans or specifications, furnishing of tools or equipment for doing the repairs or alterations abroad, or otherwise.. Refer to 19 CFR 10.8 (d).</a:t>
            </a:r>
          </a:p>
        </p:txBody>
      </p:sp>
    </p:spTree>
    <p:extLst>
      <p:ext uri="{BB962C8B-B14F-4D97-AF65-F5344CB8AC3E}">
        <p14:creationId xmlns:p14="http://schemas.microsoft.com/office/powerpoint/2010/main" val="28747491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CC250-A452-4FAF-B0F0-DB462643BE53}"/>
              </a:ext>
            </a:extLst>
          </p:cNvPr>
          <p:cNvSpPr>
            <a:spLocks noGrp="1"/>
          </p:cNvSpPr>
          <p:nvPr>
            <p:ph type="title"/>
          </p:nvPr>
        </p:nvSpPr>
        <p:spPr/>
        <p:txBody>
          <a:bodyPr/>
          <a:lstStyle/>
          <a:p>
            <a:r>
              <a:rPr lang="en-US" dirty="0"/>
              <a:t>Fungible Items and Inventory Control</a:t>
            </a:r>
          </a:p>
        </p:txBody>
      </p:sp>
      <p:sp>
        <p:nvSpPr>
          <p:cNvPr id="3" name="Content Placeholder 2">
            <a:extLst>
              <a:ext uri="{FF2B5EF4-FFF2-40B4-BE49-F238E27FC236}">
                <a16:creationId xmlns:a16="http://schemas.microsoft.com/office/drawing/2014/main" id="{BF2B133E-E65A-449C-BC16-E9686BA5D8B2}"/>
              </a:ext>
            </a:extLst>
          </p:cNvPr>
          <p:cNvSpPr>
            <a:spLocks noGrp="1"/>
          </p:cNvSpPr>
          <p:nvPr>
            <p:ph idx="1"/>
          </p:nvPr>
        </p:nvSpPr>
        <p:spPr>
          <a:xfrm>
            <a:off x="680321" y="2336872"/>
            <a:ext cx="10711929" cy="4131039"/>
          </a:xfrm>
        </p:spPr>
        <p:txBody>
          <a:bodyPr>
            <a:normAutofit fontScale="92500"/>
          </a:bodyPr>
          <a:lstStyle/>
          <a:p>
            <a:pPr marL="0" indent="0">
              <a:buNone/>
            </a:pPr>
            <a:r>
              <a:rPr lang="en-US" dirty="0"/>
              <a:t>Per HTSUS Chapter 98 Subchapter II, U.S. Note 3 (f), for purposes of subheadings 9802.00.40 and 9802.00.50, fungible articles exported from the United States (A) may be commingled; and (B) the origin, value, and classification of such articles may be accounted for using an inventory management method. </a:t>
            </a:r>
          </a:p>
          <a:p>
            <a:pPr marL="0" indent="0">
              <a:buNone/>
            </a:pPr>
            <a:endParaRPr lang="en-US" dirty="0"/>
          </a:p>
          <a:p>
            <a:pPr marL="0" indent="0">
              <a:buNone/>
            </a:pPr>
            <a:r>
              <a:rPr lang="en-US" dirty="0"/>
              <a:t>If a person chooses to use an inventory management method with respect to fungible articles, the person shall use the same inventory management method for any other articles with respect to which the person claims fungibility. The term 'fungible articles' means merchandise or articles that, for commercial purposes, are identical or interchangeable in all situations; and the term 'inventory management method' means any method for managing inventory that is based on generally accepted accounting principles.</a:t>
            </a:r>
          </a:p>
        </p:txBody>
      </p:sp>
    </p:spTree>
    <p:extLst>
      <p:ext uri="{BB962C8B-B14F-4D97-AF65-F5344CB8AC3E}">
        <p14:creationId xmlns:p14="http://schemas.microsoft.com/office/powerpoint/2010/main" val="2215859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86238-2F3E-41B9-BAA4-290707AF3D71}"/>
              </a:ext>
            </a:extLst>
          </p:cNvPr>
          <p:cNvSpPr>
            <a:spLocks noGrp="1"/>
          </p:cNvSpPr>
          <p:nvPr>
            <p:ph type="title"/>
          </p:nvPr>
        </p:nvSpPr>
        <p:spPr/>
        <p:txBody>
          <a:bodyPr/>
          <a:lstStyle/>
          <a:p>
            <a:r>
              <a:rPr lang="en-US" dirty="0"/>
              <a:t>List of Lessons</a:t>
            </a:r>
          </a:p>
        </p:txBody>
      </p:sp>
      <p:sp>
        <p:nvSpPr>
          <p:cNvPr id="3" name="Content Placeholder 2">
            <a:extLst>
              <a:ext uri="{FF2B5EF4-FFF2-40B4-BE49-F238E27FC236}">
                <a16:creationId xmlns:a16="http://schemas.microsoft.com/office/drawing/2014/main" id="{04B204EA-0797-4164-9649-29EAC3BB9A21}"/>
              </a:ext>
            </a:extLst>
          </p:cNvPr>
          <p:cNvSpPr>
            <a:spLocks noGrp="1"/>
          </p:cNvSpPr>
          <p:nvPr>
            <p:ph idx="1"/>
          </p:nvPr>
        </p:nvSpPr>
        <p:spPr>
          <a:xfrm>
            <a:off x="680321" y="2336873"/>
            <a:ext cx="9613861" cy="3971648"/>
          </a:xfrm>
        </p:spPr>
        <p:txBody>
          <a:bodyPr>
            <a:normAutofit fontScale="92500" lnSpcReduction="10000"/>
          </a:bodyPr>
          <a:lstStyle/>
          <a:p>
            <a:pPr marL="0" indent="0">
              <a:buNone/>
            </a:pPr>
            <a:r>
              <a:rPr lang="en-US" dirty="0"/>
              <a:t>• Lesson 1: 9801.00.10, Returned Goods Without being Advanced or Improved (Pages 2 - 18)</a:t>
            </a:r>
          </a:p>
          <a:p>
            <a:pPr marL="0" indent="0">
              <a:buNone/>
            </a:pPr>
            <a:endParaRPr lang="en-US" dirty="0"/>
          </a:p>
          <a:p>
            <a:pPr marL="0" indent="0">
              <a:buNone/>
            </a:pPr>
            <a:r>
              <a:rPr lang="en-US" dirty="0"/>
              <a:t>• Lesson 2: 9801.00.25, Returned Goods Not Conforming to Samples or Specifications (Pages 19 – 23)</a:t>
            </a:r>
          </a:p>
          <a:p>
            <a:pPr marL="0" indent="0">
              <a:buNone/>
            </a:pPr>
            <a:endParaRPr lang="en-US" dirty="0"/>
          </a:p>
          <a:p>
            <a:pPr marL="0" indent="0">
              <a:buNone/>
            </a:pPr>
            <a:r>
              <a:rPr lang="en-US" dirty="0"/>
              <a:t>• Lesson 3: 9802.00.40 and 9802.00.50, Goods Exported and Returned after Repairs or Alterations (Pages 24 – 32)</a:t>
            </a:r>
          </a:p>
          <a:p>
            <a:pPr marL="0" indent="0">
              <a:buNone/>
            </a:pPr>
            <a:endParaRPr lang="en-US" dirty="0"/>
          </a:p>
          <a:p>
            <a:pPr marL="0" indent="0">
              <a:buNone/>
            </a:pPr>
            <a:r>
              <a:rPr lang="en-US" dirty="0"/>
              <a:t>• Lesson 4: 9802.00.80, Imported Goods Assembled from U.S. Components (pages </a:t>
            </a:r>
            <a:r>
              <a:rPr lang="en-US"/>
              <a:t>33 – 47)</a:t>
            </a:r>
            <a:endParaRPr lang="en-US" dirty="0"/>
          </a:p>
        </p:txBody>
      </p:sp>
    </p:spTree>
    <p:extLst>
      <p:ext uri="{BB962C8B-B14F-4D97-AF65-F5344CB8AC3E}">
        <p14:creationId xmlns:p14="http://schemas.microsoft.com/office/powerpoint/2010/main" val="2303324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0BBAC-19C5-4071-B85E-C4EAC9E6DB8F}"/>
              </a:ext>
            </a:extLst>
          </p:cNvPr>
          <p:cNvSpPr>
            <a:spLocks noGrp="1"/>
          </p:cNvSpPr>
          <p:nvPr>
            <p:ph type="title"/>
          </p:nvPr>
        </p:nvSpPr>
        <p:spPr/>
        <p:txBody>
          <a:bodyPr/>
          <a:lstStyle/>
          <a:p>
            <a:r>
              <a:rPr lang="en-US" dirty="0"/>
              <a:t>Documents Required </a:t>
            </a:r>
          </a:p>
        </p:txBody>
      </p:sp>
      <p:sp>
        <p:nvSpPr>
          <p:cNvPr id="3" name="Content Placeholder 2">
            <a:extLst>
              <a:ext uri="{FF2B5EF4-FFF2-40B4-BE49-F238E27FC236}">
                <a16:creationId xmlns:a16="http://schemas.microsoft.com/office/drawing/2014/main" id="{B213F80F-2F06-4B9D-86CD-CC65B96F718F}"/>
              </a:ext>
            </a:extLst>
          </p:cNvPr>
          <p:cNvSpPr>
            <a:spLocks noGrp="1"/>
          </p:cNvSpPr>
          <p:nvPr>
            <p:ph idx="1"/>
          </p:nvPr>
        </p:nvSpPr>
        <p:spPr/>
        <p:txBody>
          <a:bodyPr/>
          <a:lstStyle/>
          <a:p>
            <a:pPr marL="0" indent="0">
              <a:buNone/>
            </a:pPr>
            <a:endParaRPr lang="en-US" dirty="0"/>
          </a:p>
          <a:p>
            <a:pPr marL="0" indent="0">
              <a:buNone/>
            </a:pPr>
            <a:r>
              <a:rPr lang="en-US" dirty="0"/>
              <a:t>There are two documents required for the entry of articles which are returned after having been exported for repairs or alterations and which are claimed to be subject to duty only on the value of the repairs or alterations performed abroad. The first one is a declaration from the person who performed the repairs or the alteration must be provided. </a:t>
            </a:r>
          </a:p>
          <a:p>
            <a:pPr marL="0" indent="0">
              <a:buNone/>
            </a:pPr>
            <a:r>
              <a:rPr lang="en-US" dirty="0"/>
              <a:t>An example follows:</a:t>
            </a:r>
          </a:p>
          <a:p>
            <a:pPr marL="0" indent="0">
              <a:buNone/>
            </a:pPr>
            <a:endParaRPr lang="en-US" dirty="0"/>
          </a:p>
        </p:txBody>
      </p:sp>
    </p:spTree>
    <p:extLst>
      <p:ext uri="{BB962C8B-B14F-4D97-AF65-F5344CB8AC3E}">
        <p14:creationId xmlns:p14="http://schemas.microsoft.com/office/powerpoint/2010/main" val="2664381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01285-384F-4E9B-80CE-8E82C3E2F6F9}"/>
              </a:ext>
            </a:extLst>
          </p:cNvPr>
          <p:cNvSpPr>
            <a:spLocks noGrp="1"/>
          </p:cNvSpPr>
          <p:nvPr>
            <p:ph type="title"/>
          </p:nvPr>
        </p:nvSpPr>
        <p:spPr/>
        <p:txBody>
          <a:bodyPr/>
          <a:lstStyle/>
          <a:p>
            <a:r>
              <a:rPr lang="en-US" dirty="0"/>
              <a:t>Documents required (cont’d)</a:t>
            </a:r>
          </a:p>
        </p:txBody>
      </p:sp>
      <p:pic>
        <p:nvPicPr>
          <p:cNvPr id="4" name="Content Placeholder 3">
            <a:extLst>
              <a:ext uri="{FF2B5EF4-FFF2-40B4-BE49-F238E27FC236}">
                <a16:creationId xmlns:a16="http://schemas.microsoft.com/office/drawing/2014/main" id="{5E71F0E4-C076-46D6-B4CF-5CA90EAE192E}"/>
              </a:ext>
            </a:extLst>
          </p:cNvPr>
          <p:cNvPicPr>
            <a:picLocks noGrp="1" noChangeAspect="1"/>
          </p:cNvPicPr>
          <p:nvPr>
            <p:ph idx="1"/>
          </p:nvPr>
        </p:nvPicPr>
        <p:blipFill>
          <a:blip r:embed="rId2"/>
          <a:stretch>
            <a:fillRect/>
          </a:stretch>
        </p:blipFill>
        <p:spPr>
          <a:xfrm>
            <a:off x="2443992" y="2033805"/>
            <a:ext cx="6300132" cy="2168878"/>
          </a:xfrm>
          <a:prstGeom prst="rect">
            <a:avLst/>
          </a:prstGeom>
        </p:spPr>
      </p:pic>
      <p:pic>
        <p:nvPicPr>
          <p:cNvPr id="5" name="Picture 4">
            <a:extLst>
              <a:ext uri="{FF2B5EF4-FFF2-40B4-BE49-F238E27FC236}">
                <a16:creationId xmlns:a16="http://schemas.microsoft.com/office/drawing/2014/main" id="{9020FC5F-BEAD-4440-8643-5D0DD90907F5}"/>
              </a:ext>
            </a:extLst>
          </p:cNvPr>
          <p:cNvPicPr>
            <a:picLocks noChangeAspect="1"/>
          </p:cNvPicPr>
          <p:nvPr/>
        </p:nvPicPr>
        <p:blipFill>
          <a:blip r:embed="rId3"/>
          <a:stretch>
            <a:fillRect/>
          </a:stretch>
        </p:blipFill>
        <p:spPr>
          <a:xfrm>
            <a:off x="2443992" y="4202683"/>
            <a:ext cx="6300132" cy="2541564"/>
          </a:xfrm>
          <a:prstGeom prst="rect">
            <a:avLst/>
          </a:prstGeom>
        </p:spPr>
      </p:pic>
    </p:spTree>
    <p:extLst>
      <p:ext uri="{BB962C8B-B14F-4D97-AF65-F5344CB8AC3E}">
        <p14:creationId xmlns:p14="http://schemas.microsoft.com/office/powerpoint/2010/main" val="4315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0A73B-EC39-4E41-8DDD-9C9D4AEFEC82}"/>
              </a:ext>
            </a:extLst>
          </p:cNvPr>
          <p:cNvSpPr>
            <a:spLocks noGrp="1"/>
          </p:cNvSpPr>
          <p:nvPr>
            <p:ph type="title"/>
          </p:nvPr>
        </p:nvSpPr>
        <p:spPr/>
        <p:txBody>
          <a:bodyPr/>
          <a:lstStyle/>
          <a:p>
            <a:r>
              <a:rPr lang="en-US" dirty="0"/>
              <a:t>Documents required (cont’d)</a:t>
            </a:r>
          </a:p>
        </p:txBody>
      </p:sp>
      <p:sp>
        <p:nvSpPr>
          <p:cNvPr id="3" name="Content Placeholder 2">
            <a:extLst>
              <a:ext uri="{FF2B5EF4-FFF2-40B4-BE49-F238E27FC236}">
                <a16:creationId xmlns:a16="http://schemas.microsoft.com/office/drawing/2014/main" id="{4396E62D-2B1D-45E3-9EC5-9FAD313909D8}"/>
              </a:ext>
            </a:extLst>
          </p:cNvPr>
          <p:cNvSpPr>
            <a:spLocks noGrp="1"/>
          </p:cNvSpPr>
          <p:nvPr>
            <p:ph idx="1"/>
          </p:nvPr>
        </p:nvSpPr>
        <p:spPr>
          <a:xfrm>
            <a:off x="680321" y="2088859"/>
            <a:ext cx="9613861" cy="3847330"/>
          </a:xfrm>
        </p:spPr>
        <p:txBody>
          <a:bodyPr>
            <a:normAutofit/>
          </a:bodyPr>
          <a:lstStyle/>
          <a:p>
            <a:pPr marL="0" indent="0">
              <a:buNone/>
            </a:pPr>
            <a:r>
              <a:rPr lang="en-US" sz="1800" dirty="0"/>
              <a:t>The second required document is a declaration by the owner, importer, consignee or agent having knowledge of the pertinent facts also must be made. The following is a suggested format:</a:t>
            </a:r>
          </a:p>
        </p:txBody>
      </p:sp>
      <p:pic>
        <p:nvPicPr>
          <p:cNvPr id="4" name="Picture 3">
            <a:extLst>
              <a:ext uri="{FF2B5EF4-FFF2-40B4-BE49-F238E27FC236}">
                <a16:creationId xmlns:a16="http://schemas.microsoft.com/office/drawing/2014/main" id="{1ADE2455-071B-45A1-BB4D-A14075DE92DD}"/>
              </a:ext>
            </a:extLst>
          </p:cNvPr>
          <p:cNvPicPr>
            <a:picLocks noChangeAspect="1"/>
          </p:cNvPicPr>
          <p:nvPr/>
        </p:nvPicPr>
        <p:blipFill>
          <a:blip r:embed="rId2"/>
          <a:stretch>
            <a:fillRect/>
          </a:stretch>
        </p:blipFill>
        <p:spPr>
          <a:xfrm>
            <a:off x="2215042" y="2858513"/>
            <a:ext cx="6544418" cy="3688570"/>
          </a:xfrm>
          <a:prstGeom prst="rect">
            <a:avLst/>
          </a:prstGeom>
        </p:spPr>
      </p:pic>
    </p:spTree>
    <p:extLst>
      <p:ext uri="{BB962C8B-B14F-4D97-AF65-F5344CB8AC3E}">
        <p14:creationId xmlns:p14="http://schemas.microsoft.com/office/powerpoint/2010/main" val="1920958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A287E-C68F-4BDB-9F3E-50884680813E}"/>
              </a:ext>
            </a:extLst>
          </p:cNvPr>
          <p:cNvSpPr>
            <a:spLocks noGrp="1"/>
          </p:cNvSpPr>
          <p:nvPr>
            <p:ph type="title"/>
          </p:nvPr>
        </p:nvSpPr>
        <p:spPr/>
        <p:txBody>
          <a:bodyPr/>
          <a:lstStyle/>
          <a:p>
            <a:r>
              <a:rPr lang="en-US" dirty="0"/>
              <a:t>Lesson 4: 9802.00.80, Imported Goods Assembled from U.S. Components </a:t>
            </a:r>
          </a:p>
        </p:txBody>
      </p:sp>
      <p:sp>
        <p:nvSpPr>
          <p:cNvPr id="3" name="Content Placeholder 2">
            <a:extLst>
              <a:ext uri="{FF2B5EF4-FFF2-40B4-BE49-F238E27FC236}">
                <a16:creationId xmlns:a16="http://schemas.microsoft.com/office/drawing/2014/main" id="{42444F75-FE8D-4A3F-A42C-53A057C38AD5}"/>
              </a:ext>
            </a:extLst>
          </p:cNvPr>
          <p:cNvSpPr>
            <a:spLocks noGrp="1"/>
          </p:cNvSpPr>
          <p:nvPr>
            <p:ph idx="1"/>
          </p:nvPr>
        </p:nvSpPr>
        <p:spPr/>
        <p:txBody>
          <a:bodyPr>
            <a:normAutofit fontScale="92500"/>
          </a:bodyPr>
          <a:lstStyle/>
          <a:p>
            <a:pPr marL="0" indent="0">
              <a:buNone/>
            </a:pPr>
            <a:endParaRPr lang="en-US" dirty="0"/>
          </a:p>
          <a:p>
            <a:pPr marL="0" indent="0">
              <a:buNone/>
            </a:pPr>
            <a:r>
              <a:rPr lang="en-US" dirty="0"/>
              <a:t>This lesson discusses the partial duty exemption provided by subheading 9802.00.80, which is applicable to imported articles which have been assembled abroad from fabricated components that are a product of the United States. Exceptions include certain goods imported under special programs for products assembled in sub-Saharan Africa or the Caribbean Basin, that grant duty-free treatment when special terms are met. Goods entered under 9802.00.80 are subject to duty on their full value less the cost or value of their U.S. components. See sections 19 CFR 10.11 through 10.23, under the heading, “Articles Assembled Abroad with United States Components.”</a:t>
            </a:r>
          </a:p>
        </p:txBody>
      </p:sp>
    </p:spTree>
    <p:extLst>
      <p:ext uri="{BB962C8B-B14F-4D97-AF65-F5344CB8AC3E}">
        <p14:creationId xmlns:p14="http://schemas.microsoft.com/office/powerpoint/2010/main" val="1783203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9BA2-D33F-4E94-AF81-2F4B839C0162}"/>
              </a:ext>
            </a:extLst>
          </p:cNvPr>
          <p:cNvSpPr>
            <a:spLocks noGrp="1"/>
          </p:cNvSpPr>
          <p:nvPr>
            <p:ph type="title"/>
          </p:nvPr>
        </p:nvSpPr>
        <p:spPr/>
        <p:txBody>
          <a:bodyPr/>
          <a:lstStyle/>
          <a:p>
            <a:r>
              <a:rPr lang="en-US" dirty="0"/>
              <a:t>9802.00.80, Imported Goods Assembled from U.S. Components (cont’d)</a:t>
            </a:r>
          </a:p>
        </p:txBody>
      </p:sp>
      <p:sp>
        <p:nvSpPr>
          <p:cNvPr id="3" name="Content Placeholder 2">
            <a:extLst>
              <a:ext uri="{FF2B5EF4-FFF2-40B4-BE49-F238E27FC236}">
                <a16:creationId xmlns:a16="http://schemas.microsoft.com/office/drawing/2014/main" id="{E6F5597C-82AE-486C-9D4D-0A5BD1F6D35B}"/>
              </a:ext>
            </a:extLst>
          </p:cNvPr>
          <p:cNvSpPr>
            <a:spLocks noGrp="1"/>
          </p:cNvSpPr>
          <p:nvPr>
            <p:ph idx="1"/>
          </p:nvPr>
        </p:nvSpPr>
        <p:spPr/>
        <p:txBody>
          <a:bodyPr>
            <a:normAutofit fontScale="85000" lnSpcReduction="10000"/>
          </a:bodyPr>
          <a:lstStyle/>
          <a:p>
            <a:pPr marL="0" indent="0">
              <a:buNone/>
            </a:pPr>
            <a:r>
              <a:rPr lang="en-US" dirty="0"/>
              <a:t>Articles entered under subheading 9802.00.80, must meet the following three requirements: </a:t>
            </a:r>
          </a:p>
          <a:p>
            <a:pPr marL="0" indent="0">
              <a:buNone/>
            </a:pPr>
            <a:endParaRPr lang="en-US" dirty="0"/>
          </a:p>
          <a:p>
            <a:pPr marL="457200" indent="-457200">
              <a:buAutoNum type="arabicPeriod"/>
            </a:pPr>
            <a:r>
              <a:rPr lang="en-US" dirty="0"/>
              <a:t>Were exported in condition ready for assembly without further fabrication; </a:t>
            </a:r>
          </a:p>
          <a:p>
            <a:pPr marL="457200" indent="-457200">
              <a:buAutoNum type="arabicPeriod"/>
            </a:pPr>
            <a:endParaRPr lang="en-US" dirty="0"/>
          </a:p>
          <a:p>
            <a:pPr marL="0" indent="0">
              <a:buNone/>
            </a:pPr>
            <a:r>
              <a:rPr lang="en-US" dirty="0"/>
              <a:t>2. Have not lost their physical identity in such articles by change in form, shape or otherwise; and </a:t>
            </a:r>
          </a:p>
          <a:p>
            <a:pPr marL="0" indent="0">
              <a:buNone/>
            </a:pPr>
            <a:endParaRPr lang="en-US" dirty="0"/>
          </a:p>
          <a:p>
            <a:pPr marL="0" indent="0">
              <a:buNone/>
            </a:pPr>
            <a:r>
              <a:rPr lang="en-US" dirty="0"/>
              <a:t>3. Have not been advanced in value or improved in condition abroad except by being assembled and except by operations incidental to the assembly process such as cleaning, lubricating and painting.</a:t>
            </a:r>
          </a:p>
        </p:txBody>
      </p:sp>
    </p:spTree>
    <p:extLst>
      <p:ext uri="{BB962C8B-B14F-4D97-AF65-F5344CB8AC3E}">
        <p14:creationId xmlns:p14="http://schemas.microsoft.com/office/powerpoint/2010/main" val="15940492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22F70-5D00-476B-A814-8BEFEDD6F1F3}"/>
              </a:ext>
            </a:extLst>
          </p:cNvPr>
          <p:cNvSpPr>
            <a:spLocks noGrp="1"/>
          </p:cNvSpPr>
          <p:nvPr>
            <p:ph type="title"/>
          </p:nvPr>
        </p:nvSpPr>
        <p:spPr/>
        <p:txBody>
          <a:bodyPr/>
          <a:lstStyle/>
          <a:p>
            <a:r>
              <a:rPr lang="en-US" dirty="0"/>
              <a:t>Definition of Assembly Operations</a:t>
            </a:r>
          </a:p>
        </p:txBody>
      </p:sp>
      <p:sp>
        <p:nvSpPr>
          <p:cNvPr id="3" name="Content Placeholder 2">
            <a:extLst>
              <a:ext uri="{FF2B5EF4-FFF2-40B4-BE49-F238E27FC236}">
                <a16:creationId xmlns:a16="http://schemas.microsoft.com/office/drawing/2014/main" id="{8AE94A88-4C76-40EC-93D1-5815E09A9515}"/>
              </a:ext>
            </a:extLst>
          </p:cNvPr>
          <p:cNvSpPr>
            <a:spLocks noGrp="1"/>
          </p:cNvSpPr>
          <p:nvPr>
            <p:ph idx="1"/>
          </p:nvPr>
        </p:nvSpPr>
        <p:spPr/>
        <p:txBody>
          <a:bodyPr/>
          <a:lstStyle/>
          <a:p>
            <a:pPr marL="0" indent="0">
              <a:buNone/>
            </a:pPr>
            <a:endParaRPr lang="en-US" dirty="0"/>
          </a:p>
          <a:p>
            <a:pPr marL="0" indent="0">
              <a:buNone/>
            </a:pPr>
            <a:r>
              <a:rPr lang="en-US" dirty="0"/>
              <a:t>CBP has a narrow definition of “assembly operations” allowed while abroad. This definition includes fitting or joining together of fabricated components by any method such as: soldering, welding, gluing, sewing, the use of fasteners, and laminating. The mixing of gases, liquids, chemicals, food ingredients, or amorphous solids, either with each other or with other solid components, is not considered an assembly operation. (See 19 CFR 10.16 (a)).</a:t>
            </a:r>
          </a:p>
        </p:txBody>
      </p:sp>
    </p:spTree>
    <p:extLst>
      <p:ext uri="{BB962C8B-B14F-4D97-AF65-F5344CB8AC3E}">
        <p14:creationId xmlns:p14="http://schemas.microsoft.com/office/powerpoint/2010/main" val="1796441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9DB92-A779-4A94-9998-49898809A152}"/>
              </a:ext>
            </a:extLst>
          </p:cNvPr>
          <p:cNvSpPr>
            <a:spLocks noGrp="1"/>
          </p:cNvSpPr>
          <p:nvPr>
            <p:ph type="title"/>
          </p:nvPr>
        </p:nvSpPr>
        <p:spPr/>
        <p:txBody>
          <a:bodyPr/>
          <a:lstStyle/>
          <a:p>
            <a:r>
              <a:rPr lang="en-US" dirty="0"/>
              <a:t>Requirements and Procedures for 9802.00.80</a:t>
            </a:r>
          </a:p>
        </p:txBody>
      </p:sp>
      <p:sp>
        <p:nvSpPr>
          <p:cNvPr id="3" name="Content Placeholder 2">
            <a:extLst>
              <a:ext uri="{FF2B5EF4-FFF2-40B4-BE49-F238E27FC236}">
                <a16:creationId xmlns:a16="http://schemas.microsoft.com/office/drawing/2014/main" id="{56E8B326-6822-4DEC-8717-E247CC42BDD2}"/>
              </a:ext>
            </a:extLst>
          </p:cNvPr>
          <p:cNvSpPr>
            <a:spLocks noGrp="1"/>
          </p:cNvSpPr>
          <p:nvPr>
            <p:ph idx="1"/>
          </p:nvPr>
        </p:nvSpPr>
        <p:spPr/>
        <p:txBody>
          <a:bodyPr>
            <a:normAutofit fontScale="92500" lnSpcReduction="10000"/>
          </a:bodyPr>
          <a:lstStyle/>
          <a:p>
            <a:pPr marL="0" indent="0">
              <a:buNone/>
            </a:pPr>
            <a:r>
              <a:rPr lang="en-US" dirty="0"/>
              <a:t>“Exported in condition ready for assembly without further fabrication” excludes materials that are exported in an undefined shape or dimension such as lumber, sheet metal or bolts or rolls of fabric - such goods are not considered to be “fabricated” components. Furthermore, any such fabricated components must be the product of the United States. This does not automatically exclude foreign goods imported into the United States, provided they undergo sufficient processing in the United States to result in the substantial transformation of the imported materials. Substantial transformation occurs when as a result of manufacturing processes; a new and different article emerges, having a distinctive name, character, or use, which is different from that originally possessed by the article or material before being subject to the manufacturing process (See 19 CFR 10.14). </a:t>
            </a:r>
          </a:p>
        </p:txBody>
      </p:sp>
    </p:spTree>
    <p:extLst>
      <p:ext uri="{BB962C8B-B14F-4D97-AF65-F5344CB8AC3E}">
        <p14:creationId xmlns:p14="http://schemas.microsoft.com/office/powerpoint/2010/main" val="2531990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935-9F1B-4705-A9CC-491B5CFF9E06}"/>
              </a:ext>
            </a:extLst>
          </p:cNvPr>
          <p:cNvSpPr>
            <a:spLocks noGrp="1"/>
          </p:cNvSpPr>
          <p:nvPr>
            <p:ph type="title"/>
          </p:nvPr>
        </p:nvSpPr>
        <p:spPr/>
        <p:txBody>
          <a:bodyPr/>
          <a:lstStyle/>
          <a:p>
            <a:r>
              <a:rPr lang="en-US" dirty="0"/>
              <a:t>Excluded Components </a:t>
            </a:r>
          </a:p>
        </p:txBody>
      </p:sp>
      <p:sp>
        <p:nvSpPr>
          <p:cNvPr id="3" name="Content Placeholder 2">
            <a:extLst>
              <a:ext uri="{FF2B5EF4-FFF2-40B4-BE49-F238E27FC236}">
                <a16:creationId xmlns:a16="http://schemas.microsoft.com/office/drawing/2014/main" id="{86ABE964-AB6C-42FD-9B82-C83C41803B38}"/>
              </a:ext>
            </a:extLst>
          </p:cNvPr>
          <p:cNvSpPr>
            <a:spLocks noGrp="1"/>
          </p:cNvSpPr>
          <p:nvPr>
            <p:ph idx="1"/>
          </p:nvPr>
        </p:nvSpPr>
        <p:spPr/>
        <p:txBody>
          <a:bodyPr>
            <a:normAutofit fontScale="92500" lnSpcReduction="10000"/>
          </a:bodyPr>
          <a:lstStyle/>
          <a:p>
            <a:pPr marL="0" indent="0">
              <a:buNone/>
            </a:pPr>
            <a:r>
              <a:rPr lang="en-US" dirty="0"/>
              <a:t>The duty reduced valuation allowance allowed under 9802.00.80 will not be granted if the fabricated components: </a:t>
            </a:r>
          </a:p>
          <a:p>
            <a:pPr marL="0" indent="0">
              <a:buNone/>
            </a:pPr>
            <a:r>
              <a:rPr lang="en-US" dirty="0"/>
              <a:t>• Were in continuous customs custody with remission, abatement or 	refund of duty; </a:t>
            </a:r>
          </a:p>
          <a:p>
            <a:pPr marL="0" indent="0">
              <a:buNone/>
            </a:pPr>
            <a:r>
              <a:rPr lang="en-US" dirty="0"/>
              <a:t>• Benefited from a duty drawback; </a:t>
            </a:r>
          </a:p>
          <a:p>
            <a:pPr marL="0" indent="0">
              <a:buNone/>
            </a:pPr>
            <a:r>
              <a:rPr lang="en-US" dirty="0"/>
              <a:t>• Did not comply with the law of the United States, or regulation of any 	Federal agency regarding their exportation; or </a:t>
            </a:r>
          </a:p>
          <a:p>
            <a:pPr marL="0" indent="0">
              <a:buNone/>
            </a:pPr>
            <a:r>
              <a:rPr lang="en-US" dirty="0"/>
              <a:t>• Were manufactured or produced in the United States under subheading 	9813.00.05 (articles admitted temporarily under bond for repair, 	alteration, or processing, including processes that result in articles 	manufactured or produced in the United States). </a:t>
            </a:r>
          </a:p>
        </p:txBody>
      </p:sp>
    </p:spTree>
    <p:extLst>
      <p:ext uri="{BB962C8B-B14F-4D97-AF65-F5344CB8AC3E}">
        <p14:creationId xmlns:p14="http://schemas.microsoft.com/office/powerpoint/2010/main" val="105837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F4FA-DDA5-455A-AA91-9F00B8C29610}"/>
              </a:ext>
            </a:extLst>
          </p:cNvPr>
          <p:cNvSpPr>
            <a:spLocks noGrp="1"/>
          </p:cNvSpPr>
          <p:nvPr>
            <p:ph type="title"/>
          </p:nvPr>
        </p:nvSpPr>
        <p:spPr/>
        <p:txBody>
          <a:bodyPr/>
          <a:lstStyle/>
          <a:p>
            <a:r>
              <a:rPr lang="en-US" dirty="0"/>
              <a:t>Acceptable Assembly Operations </a:t>
            </a:r>
          </a:p>
        </p:txBody>
      </p:sp>
      <p:sp>
        <p:nvSpPr>
          <p:cNvPr id="3" name="Content Placeholder 2">
            <a:extLst>
              <a:ext uri="{FF2B5EF4-FFF2-40B4-BE49-F238E27FC236}">
                <a16:creationId xmlns:a16="http://schemas.microsoft.com/office/drawing/2014/main" id="{16B2C042-83F3-4B46-AB66-C1A04D9BFD94}"/>
              </a:ext>
            </a:extLst>
          </p:cNvPr>
          <p:cNvSpPr>
            <a:spLocks noGrp="1"/>
          </p:cNvSpPr>
          <p:nvPr>
            <p:ph idx="1"/>
          </p:nvPr>
        </p:nvSpPr>
        <p:spPr/>
        <p:txBody>
          <a:bodyPr>
            <a:normAutofit fontScale="92500"/>
          </a:bodyPr>
          <a:lstStyle/>
          <a:p>
            <a:pPr marL="0" indent="0">
              <a:buNone/>
            </a:pPr>
            <a:r>
              <a:rPr lang="en-US" dirty="0"/>
              <a:t>It is important that assembly operations performed abroad do not exceed the strict criteria provided by subheading 9802.00.80. If these criteria are exceeded beyond what is considered to be acceptable assembly operations (other than “operations incidental to the assembly process”), the fabricated components will not be eligible to receive preferential treatment. Acceptable assembly operations may consist of any method used to join or fit together solid components (e.g., welding, soldering, riveting, force fitting, gluing, laminating, sewing, or the use of fasteners). The mixing or combining of liquids, gases, chemicals, food ingredients, and amorphous solids, either with each other or with solid components, is not regarded as an assembly process. </a:t>
            </a:r>
          </a:p>
        </p:txBody>
      </p:sp>
    </p:spTree>
    <p:extLst>
      <p:ext uri="{BB962C8B-B14F-4D97-AF65-F5344CB8AC3E}">
        <p14:creationId xmlns:p14="http://schemas.microsoft.com/office/powerpoint/2010/main" val="35222509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998E-8AB6-47D1-B6DB-418A36CCDF01}"/>
              </a:ext>
            </a:extLst>
          </p:cNvPr>
          <p:cNvSpPr>
            <a:spLocks noGrp="1"/>
          </p:cNvSpPr>
          <p:nvPr>
            <p:ph type="title"/>
          </p:nvPr>
        </p:nvSpPr>
        <p:spPr/>
        <p:txBody>
          <a:bodyPr/>
          <a:lstStyle/>
          <a:p>
            <a:r>
              <a:rPr lang="en-US" dirty="0"/>
              <a:t>Operations “incidental” to the assembly process </a:t>
            </a:r>
          </a:p>
        </p:txBody>
      </p:sp>
      <p:sp>
        <p:nvSpPr>
          <p:cNvPr id="3" name="Content Placeholder 2">
            <a:extLst>
              <a:ext uri="{FF2B5EF4-FFF2-40B4-BE49-F238E27FC236}">
                <a16:creationId xmlns:a16="http://schemas.microsoft.com/office/drawing/2014/main" id="{1B2B636B-5F12-442D-AD0D-DC6E5D4ECBC4}"/>
              </a:ext>
            </a:extLst>
          </p:cNvPr>
          <p:cNvSpPr>
            <a:spLocks noGrp="1"/>
          </p:cNvSpPr>
          <p:nvPr>
            <p:ph idx="1"/>
          </p:nvPr>
        </p:nvSpPr>
        <p:spPr>
          <a:xfrm>
            <a:off x="680321" y="2336873"/>
            <a:ext cx="11131378" cy="4256874"/>
          </a:xfrm>
        </p:spPr>
        <p:txBody>
          <a:bodyPr>
            <a:normAutofit fontScale="92500" lnSpcReduction="10000"/>
          </a:bodyPr>
          <a:lstStyle/>
          <a:p>
            <a:pPr marL="0" indent="0">
              <a:buNone/>
            </a:pPr>
            <a:r>
              <a:rPr lang="en-US" dirty="0"/>
              <a:t>Operations “incidental” to the assembly process are as follows: </a:t>
            </a:r>
          </a:p>
          <a:p>
            <a:pPr marL="0" indent="0">
              <a:buNone/>
            </a:pPr>
            <a:r>
              <a:rPr lang="en-US" dirty="0"/>
              <a:t>• Cleaning </a:t>
            </a:r>
          </a:p>
          <a:p>
            <a:pPr marL="0" indent="0">
              <a:buNone/>
            </a:pPr>
            <a:r>
              <a:rPr lang="en-US" dirty="0"/>
              <a:t>• The removal of rust, grease, paint or preservative coating </a:t>
            </a:r>
          </a:p>
          <a:p>
            <a:pPr marL="0" indent="0">
              <a:buNone/>
            </a:pPr>
            <a:r>
              <a:rPr lang="en-US" dirty="0"/>
              <a:t>• The application of preservative paint or coating, including preservative metallic coating, lubricants, or protective encapsulation </a:t>
            </a:r>
          </a:p>
          <a:p>
            <a:pPr marL="0" indent="0">
              <a:buNone/>
            </a:pPr>
            <a:r>
              <a:rPr lang="en-US" dirty="0"/>
              <a:t>• Trimming, filing or removing of small amounts of excess material </a:t>
            </a:r>
          </a:p>
          <a:p>
            <a:pPr marL="0" indent="0">
              <a:buNone/>
            </a:pPr>
            <a:r>
              <a:rPr lang="en-US" dirty="0"/>
              <a:t>• Adjustments in the shape or form of a component to the extent required by the assembly being performed abroad </a:t>
            </a:r>
          </a:p>
          <a:p>
            <a:pPr marL="0" indent="0">
              <a:buNone/>
            </a:pPr>
            <a:r>
              <a:rPr lang="en-US" dirty="0"/>
              <a:t>• The final calibration, testing, marking, sorting, and pressing of assembled articles </a:t>
            </a:r>
          </a:p>
          <a:p>
            <a:pPr marL="0" indent="0">
              <a:buNone/>
            </a:pPr>
            <a:r>
              <a:rPr lang="en-US" dirty="0"/>
              <a:t>• Cutting length of wire, thread, tape, foil, and similar products exported in continuous length; separation by cutting of finished components, such as </a:t>
            </a:r>
            <a:r>
              <a:rPr lang="en-US" dirty="0" err="1"/>
              <a:t>prestamped</a:t>
            </a:r>
            <a:r>
              <a:rPr lang="en-US" dirty="0"/>
              <a:t> integrated circuit lead frames exported in multiple unit strip</a:t>
            </a:r>
          </a:p>
        </p:txBody>
      </p:sp>
    </p:spTree>
    <p:extLst>
      <p:ext uri="{BB962C8B-B14F-4D97-AF65-F5344CB8AC3E}">
        <p14:creationId xmlns:p14="http://schemas.microsoft.com/office/powerpoint/2010/main" val="1443979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6D39B-1F79-48C2-9027-A24467DA574E}"/>
              </a:ext>
            </a:extLst>
          </p:cNvPr>
          <p:cNvSpPr>
            <a:spLocks noGrp="1"/>
          </p:cNvSpPr>
          <p:nvPr>
            <p:ph type="title"/>
          </p:nvPr>
        </p:nvSpPr>
        <p:spPr/>
        <p:txBody>
          <a:bodyPr/>
          <a:lstStyle/>
          <a:p>
            <a:r>
              <a:rPr lang="en-US" dirty="0"/>
              <a:t>Lesson 1: 9801.00.10, Returned Goods Without being Advanced or Improved </a:t>
            </a:r>
          </a:p>
        </p:txBody>
      </p:sp>
      <p:sp>
        <p:nvSpPr>
          <p:cNvPr id="3" name="Content Placeholder 2">
            <a:extLst>
              <a:ext uri="{FF2B5EF4-FFF2-40B4-BE49-F238E27FC236}">
                <a16:creationId xmlns:a16="http://schemas.microsoft.com/office/drawing/2014/main" id="{D586B477-0582-42B8-912D-140A48BFF3D2}"/>
              </a:ext>
            </a:extLst>
          </p:cNvPr>
          <p:cNvSpPr>
            <a:spLocks noGrp="1"/>
          </p:cNvSpPr>
          <p:nvPr>
            <p:ph idx="1"/>
          </p:nvPr>
        </p:nvSpPr>
        <p:spPr/>
        <p:txBody>
          <a:bodyPr>
            <a:normAutofit fontScale="70000" lnSpcReduction="20000"/>
          </a:bodyPr>
          <a:lstStyle/>
          <a:p>
            <a:pPr marL="0" indent="0">
              <a:buNone/>
            </a:pPr>
            <a:r>
              <a:rPr lang="en-US" dirty="0"/>
              <a:t>Provision: “9801.00.10 Products of the United States when returned after having been exported, or any other products when returned within 3 years after having been exported, without having been advanced in value or improved in condition by any process of manufacture or other means while abroad” (Duty Free) </a:t>
            </a:r>
          </a:p>
          <a:p>
            <a:pPr marL="0" indent="0">
              <a:buNone/>
            </a:pPr>
            <a:r>
              <a:rPr lang="en-US" dirty="0"/>
              <a:t>Statistical suffixes used with this subheading further describe the goods. 9801.00.10 must be read in conjunction with the appropriate chapter and sub-chapter notes contained in the HTSUS. The tariff numbers assigned to the articles exported and returned under subheading 9801.00.10, HTSUS, are as follows: </a:t>
            </a:r>
          </a:p>
          <a:p>
            <a:pPr marL="0" indent="0">
              <a:buNone/>
            </a:pPr>
            <a:r>
              <a:rPr lang="en-US" dirty="0"/>
              <a:t>• 9801.00.1010 – Articles previously exported with intent to reimport after temporary use aboard; </a:t>
            </a:r>
          </a:p>
          <a:p>
            <a:pPr marL="0" indent="0">
              <a:buNone/>
            </a:pPr>
            <a:r>
              <a:rPr lang="en-US" dirty="0"/>
              <a:t>• 9801.00.1012 – Articles returned temporarily for repair, alteration, processing or the like , the foregoing to be re-exported; and </a:t>
            </a:r>
          </a:p>
          <a:p>
            <a:pPr marL="0" indent="0">
              <a:buNone/>
            </a:pPr>
            <a:r>
              <a:rPr lang="en-US" dirty="0"/>
              <a:t>• 9801.00.1015 through 9801.00.1095 – Other - Articles returned for any other reason, which are not classifiable under 9801.00.1010 or 9801.00.1012. The tariff number is determined by the HTSUS number in Chapter 1-97 that provides for the article. </a:t>
            </a:r>
          </a:p>
        </p:txBody>
      </p:sp>
    </p:spTree>
    <p:extLst>
      <p:ext uri="{BB962C8B-B14F-4D97-AF65-F5344CB8AC3E}">
        <p14:creationId xmlns:p14="http://schemas.microsoft.com/office/powerpoint/2010/main" val="34223232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5AA6-8A19-4865-9420-86C89DC9EE12}"/>
              </a:ext>
            </a:extLst>
          </p:cNvPr>
          <p:cNvSpPr>
            <a:spLocks noGrp="1"/>
          </p:cNvSpPr>
          <p:nvPr>
            <p:ph type="title"/>
          </p:nvPr>
        </p:nvSpPr>
        <p:spPr/>
        <p:txBody>
          <a:bodyPr/>
          <a:lstStyle/>
          <a:p>
            <a:r>
              <a:rPr lang="en-US" dirty="0"/>
              <a:t>Operations “not incidental” to the assembly process</a:t>
            </a:r>
          </a:p>
        </p:txBody>
      </p:sp>
      <p:sp>
        <p:nvSpPr>
          <p:cNvPr id="3" name="Content Placeholder 2">
            <a:extLst>
              <a:ext uri="{FF2B5EF4-FFF2-40B4-BE49-F238E27FC236}">
                <a16:creationId xmlns:a16="http://schemas.microsoft.com/office/drawing/2014/main" id="{3D7F4A91-4EA9-4E4D-B954-77E1022E18D6}"/>
              </a:ext>
            </a:extLst>
          </p:cNvPr>
          <p:cNvSpPr>
            <a:spLocks noGrp="1"/>
          </p:cNvSpPr>
          <p:nvPr>
            <p:ph idx="1"/>
          </p:nvPr>
        </p:nvSpPr>
        <p:spPr/>
        <p:txBody>
          <a:bodyPr/>
          <a:lstStyle/>
          <a:p>
            <a:pPr marL="0" indent="0">
              <a:buNone/>
            </a:pPr>
            <a:r>
              <a:rPr lang="en-US" dirty="0"/>
              <a:t>Any significant process, operation, or treatment other than assembly whose primary purpose is the fabrication, completion, physical or chemical improvement of a component, or which is not related to the assembly process, whether or not it effects a substantial transformation of the article, shall not be regarded as incidental to the assembly and shall preclude the application of the exemption to such article. Per 19 CFR 10.16 (c), the following are examples of operations not considered incidental to the assembly as provided under subheading 9802.00.80, HTSUS (19 USC 1202):</a:t>
            </a:r>
          </a:p>
        </p:txBody>
      </p:sp>
    </p:spTree>
    <p:extLst>
      <p:ext uri="{BB962C8B-B14F-4D97-AF65-F5344CB8AC3E}">
        <p14:creationId xmlns:p14="http://schemas.microsoft.com/office/powerpoint/2010/main" val="33569301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269E6-45AB-469C-B41C-3BDA6DF4AA0D}"/>
              </a:ext>
            </a:extLst>
          </p:cNvPr>
          <p:cNvSpPr>
            <a:spLocks noGrp="1"/>
          </p:cNvSpPr>
          <p:nvPr>
            <p:ph type="title"/>
          </p:nvPr>
        </p:nvSpPr>
        <p:spPr/>
        <p:txBody>
          <a:bodyPr/>
          <a:lstStyle/>
          <a:p>
            <a:r>
              <a:rPr lang="en-US" dirty="0"/>
              <a:t>Operations “not incidental” to the assembly process (cont’d)</a:t>
            </a:r>
          </a:p>
        </p:txBody>
      </p:sp>
      <p:sp>
        <p:nvSpPr>
          <p:cNvPr id="3" name="Content Placeholder 2">
            <a:extLst>
              <a:ext uri="{FF2B5EF4-FFF2-40B4-BE49-F238E27FC236}">
                <a16:creationId xmlns:a16="http://schemas.microsoft.com/office/drawing/2014/main" id="{461C52AF-C93F-4847-A24A-06F8AD3681D3}"/>
              </a:ext>
            </a:extLst>
          </p:cNvPr>
          <p:cNvSpPr>
            <a:spLocks noGrp="1"/>
          </p:cNvSpPr>
          <p:nvPr>
            <p:ph idx="1"/>
          </p:nvPr>
        </p:nvSpPr>
        <p:spPr>
          <a:xfrm>
            <a:off x="680321" y="2336872"/>
            <a:ext cx="9613861" cy="4097483"/>
          </a:xfrm>
        </p:spPr>
        <p:txBody>
          <a:bodyPr>
            <a:normAutofit fontScale="92500" lnSpcReduction="20000"/>
          </a:bodyPr>
          <a:lstStyle/>
          <a:p>
            <a:r>
              <a:rPr lang="en-US" dirty="0"/>
              <a:t>Melting of exported ingots and pouring of the metal into molds to 	produce cast metal parts; </a:t>
            </a:r>
          </a:p>
          <a:p>
            <a:pPr marL="0" indent="0">
              <a:buNone/>
            </a:pPr>
            <a:r>
              <a:rPr lang="en-US" dirty="0"/>
              <a:t>• Cutting of garment parts according to pattern from exported material; </a:t>
            </a:r>
          </a:p>
          <a:p>
            <a:pPr marL="0" indent="0">
              <a:buNone/>
            </a:pPr>
            <a:r>
              <a:rPr lang="en-US" dirty="0"/>
              <a:t>• Painting primarily intended to enhance the appearance of an article or 	to impart distinctive features or characteristics; </a:t>
            </a:r>
          </a:p>
          <a:p>
            <a:pPr marL="0" indent="0">
              <a:buNone/>
            </a:pPr>
            <a:r>
              <a:rPr lang="en-US" dirty="0"/>
              <a:t>• Chemical treatment of components or assembled articles to impart new 	characteristics, such as showerproofing, </a:t>
            </a:r>
            <a:r>
              <a:rPr lang="en-US" dirty="0" err="1"/>
              <a:t>permapressing</a:t>
            </a:r>
            <a:r>
              <a:rPr lang="en-US" dirty="0"/>
              <a:t>, 	</a:t>
            </a:r>
            <a:r>
              <a:rPr lang="en-US" dirty="0" err="1"/>
              <a:t>sanforizing</a:t>
            </a:r>
            <a:r>
              <a:rPr lang="en-US" dirty="0"/>
              <a:t>, dying or bleaching of textiles; and </a:t>
            </a:r>
          </a:p>
          <a:p>
            <a:pPr marL="0" indent="0">
              <a:buNone/>
            </a:pPr>
            <a:r>
              <a:rPr lang="en-US" dirty="0"/>
              <a:t>• Machining polishing, burnishing, peening, plating (other than plating 	incidental to the assembly), embossing, pressing, stamping, 	extruding, drawing, annealing, tempering, case hardening, and </a:t>
            </a:r>
          </a:p>
          <a:p>
            <a:pPr marL="0" indent="0">
              <a:buNone/>
            </a:pPr>
            <a:r>
              <a:rPr lang="en-US" dirty="0"/>
              <a:t>• Any other operation, treatment or process which imparts significant new 	characteristics or qualities to the article affected. </a:t>
            </a:r>
          </a:p>
        </p:txBody>
      </p:sp>
    </p:spTree>
    <p:extLst>
      <p:ext uri="{BB962C8B-B14F-4D97-AF65-F5344CB8AC3E}">
        <p14:creationId xmlns:p14="http://schemas.microsoft.com/office/powerpoint/2010/main" val="11709673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D199-6775-4545-A924-CB7DE0041B92}"/>
              </a:ext>
            </a:extLst>
          </p:cNvPr>
          <p:cNvSpPr>
            <a:spLocks noGrp="1"/>
          </p:cNvSpPr>
          <p:nvPr>
            <p:ph type="title"/>
          </p:nvPr>
        </p:nvSpPr>
        <p:spPr/>
        <p:txBody>
          <a:bodyPr/>
          <a:lstStyle/>
          <a:p>
            <a:r>
              <a:rPr lang="en-US" dirty="0"/>
              <a:t>Joining of American-made and foreign-made components</a:t>
            </a:r>
          </a:p>
        </p:txBody>
      </p:sp>
      <p:sp>
        <p:nvSpPr>
          <p:cNvPr id="3" name="Content Placeholder 2">
            <a:extLst>
              <a:ext uri="{FF2B5EF4-FFF2-40B4-BE49-F238E27FC236}">
                <a16:creationId xmlns:a16="http://schemas.microsoft.com/office/drawing/2014/main" id="{D83D78CB-F597-417D-83FF-7EEEFB9626D3}"/>
              </a:ext>
            </a:extLst>
          </p:cNvPr>
          <p:cNvSpPr>
            <a:spLocks noGrp="1"/>
          </p:cNvSpPr>
          <p:nvPr>
            <p:ph idx="1"/>
          </p:nvPr>
        </p:nvSpPr>
        <p:spPr/>
        <p:txBody>
          <a:bodyPr/>
          <a:lstStyle/>
          <a:p>
            <a:pPr marL="0" indent="0">
              <a:buNone/>
            </a:pPr>
            <a:endParaRPr lang="en-US" dirty="0"/>
          </a:p>
          <a:p>
            <a:pPr marL="0" indent="0">
              <a:buNone/>
            </a:pPr>
            <a:r>
              <a:rPr lang="en-US" dirty="0"/>
              <a:t>An assembly operation may involve the use of American-made components and foreign-made components. The various requirements for establishing entitlement to the exemption apply only to the American-made components of the assembly.</a:t>
            </a:r>
          </a:p>
        </p:txBody>
      </p:sp>
    </p:spTree>
    <p:extLst>
      <p:ext uri="{BB962C8B-B14F-4D97-AF65-F5344CB8AC3E}">
        <p14:creationId xmlns:p14="http://schemas.microsoft.com/office/powerpoint/2010/main" val="20661825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E5E3-7E87-4249-81BD-AC5D7CBDA42E}"/>
              </a:ext>
            </a:extLst>
          </p:cNvPr>
          <p:cNvSpPr>
            <a:spLocks noGrp="1"/>
          </p:cNvSpPr>
          <p:nvPr>
            <p:ph type="title"/>
          </p:nvPr>
        </p:nvSpPr>
        <p:spPr/>
        <p:txBody>
          <a:bodyPr/>
          <a:lstStyle/>
          <a:p>
            <a:r>
              <a:rPr lang="en-US" dirty="0"/>
              <a:t>Country of origin marking</a:t>
            </a:r>
          </a:p>
        </p:txBody>
      </p:sp>
      <p:sp>
        <p:nvSpPr>
          <p:cNvPr id="3" name="Content Placeholder 2">
            <a:extLst>
              <a:ext uri="{FF2B5EF4-FFF2-40B4-BE49-F238E27FC236}">
                <a16:creationId xmlns:a16="http://schemas.microsoft.com/office/drawing/2014/main" id="{5E4BA24E-CD86-481F-80BF-855E2497AF8B}"/>
              </a:ext>
            </a:extLst>
          </p:cNvPr>
          <p:cNvSpPr>
            <a:spLocks noGrp="1"/>
          </p:cNvSpPr>
          <p:nvPr>
            <p:ph idx="1"/>
          </p:nvPr>
        </p:nvSpPr>
        <p:spPr>
          <a:xfrm>
            <a:off x="436229" y="2336872"/>
            <a:ext cx="11299970" cy="4298819"/>
          </a:xfrm>
        </p:spPr>
        <p:txBody>
          <a:bodyPr>
            <a:normAutofit fontScale="92500"/>
          </a:bodyPr>
          <a:lstStyle/>
          <a:p>
            <a:pPr marL="0" indent="0">
              <a:buNone/>
            </a:pPr>
            <a:r>
              <a:rPr lang="en-US"/>
              <a:t>Goods imported under 9802.00.80 are subject to the requirements of the country of origin marking statute, section 304, Tariff Act of 1930, as amended (19 USC 1304). This statute requires an article of foreign origin (or its container) imported into the United States to be marked with the English name of the country of origin of the article, as legibly, indelibly and permanently as the nature of the article (or container) will permit. The country of origin of an article is the country of manufacture, production or growth of the article. If further work or material added to an article in another country constitutes a substantial transformation – that is, a new article with a different name, character and use is created – then that country will be determined to be the country of origin of the article. In general, a complex assembly of many parts will constitute a substantial transformation. By contrast, a simple assembly will generally not constitute a substantial transformation. A complex assembly is the same as a non-incidental operation, and a simple assembly is the same as an incidental assembly operation.</a:t>
            </a:r>
            <a:endParaRPr lang="en-US" dirty="0"/>
          </a:p>
        </p:txBody>
      </p:sp>
    </p:spTree>
    <p:extLst>
      <p:ext uri="{BB962C8B-B14F-4D97-AF65-F5344CB8AC3E}">
        <p14:creationId xmlns:p14="http://schemas.microsoft.com/office/powerpoint/2010/main" val="2627841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95BBA-19F5-445F-85A8-078126AECC68}"/>
              </a:ext>
            </a:extLst>
          </p:cNvPr>
          <p:cNvSpPr>
            <a:spLocks noGrp="1"/>
          </p:cNvSpPr>
          <p:nvPr>
            <p:ph type="title"/>
          </p:nvPr>
        </p:nvSpPr>
        <p:spPr/>
        <p:txBody>
          <a:bodyPr/>
          <a:lstStyle/>
          <a:p>
            <a:r>
              <a:rPr lang="en-US" dirty="0"/>
              <a:t>Documents required</a:t>
            </a:r>
          </a:p>
        </p:txBody>
      </p:sp>
      <p:sp>
        <p:nvSpPr>
          <p:cNvPr id="3" name="Content Placeholder 2">
            <a:extLst>
              <a:ext uri="{FF2B5EF4-FFF2-40B4-BE49-F238E27FC236}">
                <a16:creationId xmlns:a16="http://schemas.microsoft.com/office/drawing/2014/main" id="{6254D768-5947-4412-A8CC-F13BE846940C}"/>
              </a:ext>
            </a:extLst>
          </p:cNvPr>
          <p:cNvSpPr>
            <a:spLocks noGrp="1"/>
          </p:cNvSpPr>
          <p:nvPr>
            <p:ph idx="1"/>
          </p:nvPr>
        </p:nvSpPr>
        <p:spPr>
          <a:xfrm>
            <a:off x="680321" y="2336873"/>
            <a:ext cx="9613861" cy="4072316"/>
          </a:xfrm>
        </p:spPr>
        <p:txBody>
          <a:bodyPr>
            <a:normAutofit fontScale="92500" lnSpcReduction="10000"/>
          </a:bodyPr>
          <a:lstStyle/>
          <a:p>
            <a:pPr marL="0" indent="0">
              <a:buNone/>
            </a:pPr>
            <a:endParaRPr lang="en-US" dirty="0"/>
          </a:p>
          <a:p>
            <a:pPr marL="0" indent="0">
              <a:buNone/>
            </a:pPr>
            <a:r>
              <a:rPr lang="en-US" dirty="0"/>
              <a:t>In accordance with 19 CFR 10.24, a Foreign Assembler's Declaration must be made in connection with the entry of assembled articles under subheading 9802.00.80, HTSUS. The declaration is made by the person who performed the assembly operations abroad and it includes an endorsement by the importer. </a:t>
            </a:r>
          </a:p>
          <a:p>
            <a:pPr marL="0" indent="0">
              <a:buNone/>
            </a:pPr>
            <a:endParaRPr lang="en-US" dirty="0"/>
          </a:p>
          <a:p>
            <a:pPr marL="0" indent="0">
              <a:buNone/>
            </a:pPr>
            <a:r>
              <a:rPr lang="en-US" dirty="0"/>
              <a:t>U.S. Customs regulations 19 CFR 10.24(c) and (d) require that the importer/assembler maintain records for 5 years from the date of the related entry and that they make these records readily available to CBP for audit, inspection, copying, and reproduction. </a:t>
            </a:r>
          </a:p>
          <a:p>
            <a:pPr marL="0" indent="0">
              <a:buNone/>
            </a:pPr>
            <a:r>
              <a:rPr lang="en-US" dirty="0"/>
              <a:t>An example follows:</a:t>
            </a:r>
          </a:p>
        </p:txBody>
      </p:sp>
    </p:spTree>
    <p:extLst>
      <p:ext uri="{BB962C8B-B14F-4D97-AF65-F5344CB8AC3E}">
        <p14:creationId xmlns:p14="http://schemas.microsoft.com/office/powerpoint/2010/main" val="30802691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AF9B-A199-4430-9D1C-664B85DD4827}"/>
              </a:ext>
            </a:extLst>
          </p:cNvPr>
          <p:cNvSpPr>
            <a:spLocks noGrp="1"/>
          </p:cNvSpPr>
          <p:nvPr>
            <p:ph type="title"/>
          </p:nvPr>
        </p:nvSpPr>
        <p:spPr/>
        <p:txBody>
          <a:bodyPr/>
          <a:lstStyle/>
          <a:p>
            <a:r>
              <a:rPr lang="en-US" dirty="0"/>
              <a:t>Documents required (cont’d)</a:t>
            </a:r>
          </a:p>
        </p:txBody>
      </p:sp>
      <p:pic>
        <p:nvPicPr>
          <p:cNvPr id="4" name="Content Placeholder 3">
            <a:extLst>
              <a:ext uri="{FF2B5EF4-FFF2-40B4-BE49-F238E27FC236}">
                <a16:creationId xmlns:a16="http://schemas.microsoft.com/office/drawing/2014/main" id="{95B05D5E-4B37-479C-98EF-49A77AD0AB79}"/>
              </a:ext>
            </a:extLst>
          </p:cNvPr>
          <p:cNvPicPr>
            <a:picLocks noGrp="1" noChangeAspect="1"/>
          </p:cNvPicPr>
          <p:nvPr>
            <p:ph idx="1"/>
          </p:nvPr>
        </p:nvPicPr>
        <p:blipFill>
          <a:blip r:embed="rId2"/>
          <a:stretch>
            <a:fillRect/>
          </a:stretch>
        </p:blipFill>
        <p:spPr>
          <a:xfrm>
            <a:off x="3015421" y="2214694"/>
            <a:ext cx="5784630" cy="4495484"/>
          </a:xfrm>
          <a:prstGeom prst="rect">
            <a:avLst/>
          </a:prstGeom>
        </p:spPr>
      </p:pic>
    </p:spTree>
    <p:extLst>
      <p:ext uri="{BB962C8B-B14F-4D97-AF65-F5344CB8AC3E}">
        <p14:creationId xmlns:p14="http://schemas.microsoft.com/office/powerpoint/2010/main" val="3870104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BB80-9ECA-4251-9BFF-F06F97A5C396}"/>
              </a:ext>
            </a:extLst>
          </p:cNvPr>
          <p:cNvSpPr>
            <a:spLocks noGrp="1"/>
          </p:cNvSpPr>
          <p:nvPr>
            <p:ph type="title"/>
          </p:nvPr>
        </p:nvSpPr>
        <p:spPr/>
        <p:txBody>
          <a:bodyPr/>
          <a:lstStyle/>
          <a:p>
            <a:r>
              <a:rPr lang="en-US" dirty="0"/>
              <a:t>Valuation of Imported Goods Assembled from U.S. Components</a:t>
            </a:r>
          </a:p>
        </p:txBody>
      </p:sp>
      <p:sp>
        <p:nvSpPr>
          <p:cNvPr id="3" name="Content Placeholder 2">
            <a:extLst>
              <a:ext uri="{FF2B5EF4-FFF2-40B4-BE49-F238E27FC236}">
                <a16:creationId xmlns:a16="http://schemas.microsoft.com/office/drawing/2014/main" id="{9C1D7D1A-B543-4727-B1D1-FCFDFE4BE926}"/>
              </a:ext>
            </a:extLst>
          </p:cNvPr>
          <p:cNvSpPr>
            <a:spLocks noGrp="1"/>
          </p:cNvSpPr>
          <p:nvPr>
            <p:ph idx="1"/>
          </p:nvPr>
        </p:nvSpPr>
        <p:spPr>
          <a:xfrm>
            <a:off x="680321" y="2336872"/>
            <a:ext cx="9613861" cy="4198151"/>
          </a:xfrm>
        </p:spPr>
        <p:txBody>
          <a:bodyPr>
            <a:normAutofit fontScale="85000" lnSpcReduction="20000"/>
          </a:bodyPr>
          <a:lstStyle/>
          <a:p>
            <a:pPr marL="0" indent="0">
              <a:buNone/>
            </a:pPr>
            <a:r>
              <a:rPr lang="en-US" dirty="0"/>
              <a:t>Many importers have the misconception that duty under 9802.00.80 is based upon the “value added” abroad. Instead, the law requires that the appraised value of the merchandise be determined first; only then is an allowance made for the cost or value of those </a:t>
            </a:r>
            <a:r>
              <a:rPr lang="en-US" dirty="0" err="1"/>
              <a:t>componentswhich</a:t>
            </a:r>
            <a:r>
              <a:rPr lang="en-US" dirty="0"/>
              <a:t> are products of the United States that meet all the requirements of subheading 9802.00.80. As in the case of the appraisement of any other import merchandise, the value for duty of the imported goods assembled from U. S. components is calculated in accordance with the transaction value methodology. Then, in accordance with the provisions of 9802.00.80, the value of the U. S. manufactured and qualifying “fabricated components” is deducted from the full transaction value of the imported goods. </a:t>
            </a:r>
          </a:p>
          <a:p>
            <a:pPr marL="0" indent="0">
              <a:buNone/>
            </a:pPr>
            <a:endParaRPr lang="en-US" dirty="0"/>
          </a:p>
          <a:p>
            <a:pPr marL="0" indent="0">
              <a:buNone/>
            </a:pPr>
            <a:r>
              <a:rPr lang="en-US" dirty="0"/>
              <a:t>The value of the “fabricated U.S. components” is based upon the cost or value of each component, Free On Board (FOB) the U.S. port of exportation. This FOB value should include the purchase price or, if not purchased, the cost to acquire or manufacture the components and the costs of freight and insurance incurred up to the time of the components’ arrival at the port of exportation.</a:t>
            </a:r>
          </a:p>
        </p:txBody>
      </p:sp>
    </p:spTree>
    <p:extLst>
      <p:ext uri="{BB962C8B-B14F-4D97-AF65-F5344CB8AC3E}">
        <p14:creationId xmlns:p14="http://schemas.microsoft.com/office/powerpoint/2010/main" val="23760727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2B7E-BF68-4CF7-80AD-487391AA8A40}"/>
              </a:ext>
            </a:extLst>
          </p:cNvPr>
          <p:cNvSpPr>
            <a:spLocks noGrp="1"/>
          </p:cNvSpPr>
          <p:nvPr>
            <p:ph type="title"/>
          </p:nvPr>
        </p:nvSpPr>
        <p:spPr/>
        <p:txBody>
          <a:bodyPr/>
          <a:lstStyle/>
          <a:p>
            <a:r>
              <a:rPr lang="en-US" dirty="0"/>
              <a:t>9802.00.80 Entry Requirements</a:t>
            </a:r>
          </a:p>
        </p:txBody>
      </p:sp>
      <p:sp>
        <p:nvSpPr>
          <p:cNvPr id="3" name="Content Placeholder 2">
            <a:extLst>
              <a:ext uri="{FF2B5EF4-FFF2-40B4-BE49-F238E27FC236}">
                <a16:creationId xmlns:a16="http://schemas.microsoft.com/office/drawing/2014/main" id="{2FC8F909-2D3D-444B-95A2-7F80E32DDF7F}"/>
              </a:ext>
            </a:extLst>
          </p:cNvPr>
          <p:cNvSpPr>
            <a:spLocks noGrp="1"/>
          </p:cNvSpPr>
          <p:nvPr>
            <p:ph idx="1"/>
          </p:nvPr>
        </p:nvSpPr>
        <p:spPr>
          <a:xfrm>
            <a:off x="680321" y="2336873"/>
            <a:ext cx="10175033" cy="4223318"/>
          </a:xfrm>
        </p:spPr>
        <p:txBody>
          <a:bodyPr>
            <a:normAutofit lnSpcReduction="10000"/>
          </a:bodyPr>
          <a:lstStyle/>
          <a:p>
            <a:pPr marL="0" indent="0">
              <a:buNone/>
            </a:pPr>
            <a:r>
              <a:rPr lang="en-US" dirty="0"/>
              <a:t>The entry requirements for goods entered under the provisions of 9802.00.80 are generally the same as those for all imported merchandise. Additionally, for transactions for which preferential tariff treatment under 9802.00.80 is claimed, there must be filed, in accordance with section 10.24, Customs Regulations (19 CFR 24): 1) a Declaration by the Assembler, and 2) an Endorsement by the Importer. </a:t>
            </a:r>
          </a:p>
          <a:p>
            <a:pPr marL="0" indent="0">
              <a:buNone/>
            </a:pPr>
            <a:endParaRPr lang="en-US" dirty="0"/>
          </a:p>
          <a:p>
            <a:pPr marL="0" indent="0">
              <a:buNone/>
            </a:pPr>
            <a:r>
              <a:rPr lang="en-US" dirty="0"/>
              <a:t>Normally, if the pertinent data (i.e., assembly description, list of U.S. components, their unit costs, etc.) is on file at the appropriate CBP office, entry may be made by referring to this information. However, specific cost data or other necessary information may be required with each entry depending upon the procedure agreed to by the importer and the CBP import specialist.</a:t>
            </a:r>
          </a:p>
        </p:txBody>
      </p:sp>
    </p:spTree>
    <p:extLst>
      <p:ext uri="{BB962C8B-B14F-4D97-AF65-F5344CB8AC3E}">
        <p14:creationId xmlns:p14="http://schemas.microsoft.com/office/powerpoint/2010/main" val="35606237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14C8-FDC0-4056-AFE0-7B2A40C11BDB}"/>
              </a:ext>
            </a:extLst>
          </p:cNvPr>
          <p:cNvSpPr>
            <a:spLocks noGrp="1"/>
          </p:cNvSpPr>
          <p:nvPr>
            <p:ph type="title"/>
          </p:nvPr>
        </p:nvSpPr>
        <p:spPr/>
        <p:txBody>
          <a:bodyPr>
            <a:normAutofit/>
          </a:bodyPr>
          <a:lstStyle/>
          <a:p>
            <a:pPr algn="ctr"/>
            <a:r>
              <a:rPr lang="en-US" sz="3200" b="1" dirty="0"/>
              <a:t>Repairs and Alterations Under 9802.00.40 and 50 </a:t>
            </a:r>
            <a:endParaRPr lang="en-US" sz="3200" dirty="0"/>
          </a:p>
        </p:txBody>
      </p:sp>
      <p:sp>
        <p:nvSpPr>
          <p:cNvPr id="3" name="Content Placeholder 2">
            <a:extLst>
              <a:ext uri="{FF2B5EF4-FFF2-40B4-BE49-F238E27FC236}">
                <a16:creationId xmlns:a16="http://schemas.microsoft.com/office/drawing/2014/main" id="{069573FB-D02C-4C12-901F-011AFB128CCF}"/>
              </a:ext>
            </a:extLst>
          </p:cNvPr>
          <p:cNvSpPr>
            <a:spLocks noGrp="1"/>
          </p:cNvSpPr>
          <p:nvPr>
            <p:ph idx="1"/>
          </p:nvPr>
        </p:nvSpPr>
        <p:spPr/>
        <p:txBody>
          <a:bodyPr/>
          <a:lstStyle/>
          <a:p>
            <a:r>
              <a:rPr lang="en-US" dirty="0"/>
              <a:t>Subheading 9802.00.40 provides for the return of goods that have been exported from the United States and that were repaired or altered under warranty, and returned to the United States without having been advanced in value or improved in condition by any process of manufacture or other means. Other repairs or alterations, subheading 9802.00.50, are identical to 9802.00.40 except that the repair or alterations are not performed under warranty. </a:t>
            </a:r>
          </a:p>
        </p:txBody>
      </p:sp>
    </p:spTree>
    <p:extLst>
      <p:ext uri="{BB962C8B-B14F-4D97-AF65-F5344CB8AC3E}">
        <p14:creationId xmlns:p14="http://schemas.microsoft.com/office/powerpoint/2010/main" val="14707708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2C60-932A-4A31-928C-26442AD1F468}"/>
              </a:ext>
            </a:extLst>
          </p:cNvPr>
          <p:cNvSpPr>
            <a:spLocks noGrp="1"/>
          </p:cNvSpPr>
          <p:nvPr>
            <p:ph type="title"/>
          </p:nvPr>
        </p:nvSpPr>
        <p:spPr/>
        <p:txBody>
          <a:bodyPr/>
          <a:lstStyle/>
          <a:p>
            <a:r>
              <a:rPr lang="en-US" dirty="0"/>
              <a:t>Any of the following conditions preclude the use of 9802.00.40 and 9802.00.50: </a:t>
            </a:r>
          </a:p>
        </p:txBody>
      </p:sp>
      <p:sp>
        <p:nvSpPr>
          <p:cNvPr id="3" name="Content Placeholder 2">
            <a:extLst>
              <a:ext uri="{FF2B5EF4-FFF2-40B4-BE49-F238E27FC236}">
                <a16:creationId xmlns:a16="http://schemas.microsoft.com/office/drawing/2014/main" id="{2927A0DD-D482-4F90-A713-7DC20FCB62BB}"/>
              </a:ext>
            </a:extLst>
          </p:cNvPr>
          <p:cNvSpPr>
            <a:spLocks noGrp="1"/>
          </p:cNvSpPr>
          <p:nvPr>
            <p:ph idx="1"/>
          </p:nvPr>
        </p:nvSpPr>
        <p:spPr/>
        <p:txBody>
          <a:bodyPr>
            <a:normAutofit fontScale="92500" lnSpcReduction="20000"/>
          </a:bodyPr>
          <a:lstStyle/>
          <a:p>
            <a:endParaRPr lang="en-US" dirty="0"/>
          </a:p>
          <a:p>
            <a:pPr marL="0" indent="0">
              <a:buNone/>
            </a:pPr>
            <a:r>
              <a:rPr lang="en-US" dirty="0"/>
              <a:t>• The importer fails to identify the articles as being previously exported. </a:t>
            </a:r>
          </a:p>
          <a:p>
            <a:pPr marL="0" indent="0">
              <a:buNone/>
            </a:pPr>
            <a:r>
              <a:rPr lang="en-US" dirty="0"/>
              <a:t>• The foreign operations caused the identity or HTSUS classification of the exported article to change. </a:t>
            </a:r>
          </a:p>
          <a:p>
            <a:pPr marL="0" indent="0">
              <a:buNone/>
            </a:pPr>
            <a:r>
              <a:rPr lang="en-US" dirty="0"/>
              <a:t>• The foreign operations were limited to minor procedures, such as warehousing, repackaging, sorting, and testing not performed in conjunction with repairs or alterations. </a:t>
            </a:r>
          </a:p>
          <a:p>
            <a:pPr marL="0" indent="0">
              <a:buNone/>
            </a:pPr>
            <a:r>
              <a:rPr lang="en-US" dirty="0"/>
              <a:t>• The exported articles were incomplete for their intended use prior to being exported and the foreign operation constitutes an intermediate processing operation. </a:t>
            </a:r>
          </a:p>
          <a:p>
            <a:pPr marL="0" indent="0">
              <a:buNone/>
            </a:pPr>
            <a:r>
              <a:rPr lang="en-US" dirty="0"/>
              <a:t>• Drawback has been claimed on the exported articles.” (Focused Assessment Program, 2003) </a:t>
            </a:r>
          </a:p>
          <a:p>
            <a:endParaRPr lang="en-US" dirty="0"/>
          </a:p>
        </p:txBody>
      </p:sp>
    </p:spTree>
    <p:extLst>
      <p:ext uri="{BB962C8B-B14F-4D97-AF65-F5344CB8AC3E}">
        <p14:creationId xmlns:p14="http://schemas.microsoft.com/office/powerpoint/2010/main" val="1738334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95E80-F6C1-4CFF-9343-9C24DE94A390}"/>
              </a:ext>
            </a:extLst>
          </p:cNvPr>
          <p:cNvSpPr>
            <a:spLocks noGrp="1"/>
          </p:cNvSpPr>
          <p:nvPr>
            <p:ph type="title"/>
          </p:nvPr>
        </p:nvSpPr>
        <p:spPr/>
        <p:txBody>
          <a:bodyPr/>
          <a:lstStyle/>
          <a:p>
            <a:r>
              <a:rPr lang="en-US" dirty="0"/>
              <a:t>Conditions required</a:t>
            </a:r>
          </a:p>
        </p:txBody>
      </p:sp>
      <p:sp>
        <p:nvSpPr>
          <p:cNvPr id="3" name="Content Placeholder 2">
            <a:extLst>
              <a:ext uri="{FF2B5EF4-FFF2-40B4-BE49-F238E27FC236}">
                <a16:creationId xmlns:a16="http://schemas.microsoft.com/office/drawing/2014/main" id="{68A256B7-5D9A-4BF9-BE79-2BEFAF8643BF}"/>
              </a:ext>
            </a:extLst>
          </p:cNvPr>
          <p:cNvSpPr>
            <a:spLocks noGrp="1"/>
          </p:cNvSpPr>
          <p:nvPr>
            <p:ph idx="1"/>
          </p:nvPr>
        </p:nvSpPr>
        <p:spPr/>
        <p:txBody>
          <a:bodyPr/>
          <a:lstStyle/>
          <a:p>
            <a:pPr marL="0" indent="0">
              <a:buNone/>
            </a:pPr>
            <a:r>
              <a:rPr lang="en-US" dirty="0"/>
              <a:t>Generally speaking, the benefits of 9801.00.10 apply to articles that meet the following conditions: </a:t>
            </a:r>
          </a:p>
          <a:p>
            <a:pPr marL="457200" indent="-457200">
              <a:buAutoNum type="arabicPeriod"/>
            </a:pPr>
            <a:r>
              <a:rPr lang="en-US" dirty="0"/>
              <a:t>They have not been the subject of a drawback claim; </a:t>
            </a:r>
          </a:p>
          <a:p>
            <a:pPr marL="457200" indent="-457200">
              <a:buAutoNum type="arabicPeriod"/>
            </a:pPr>
            <a:endParaRPr lang="en-US" dirty="0"/>
          </a:p>
          <a:p>
            <a:pPr marL="0" indent="0">
              <a:buNone/>
            </a:pPr>
            <a:r>
              <a:rPr lang="en-US" dirty="0"/>
              <a:t>2. They have been exported from the U.S.; and </a:t>
            </a:r>
          </a:p>
          <a:p>
            <a:pPr marL="0" indent="0">
              <a:buNone/>
            </a:pPr>
            <a:endParaRPr lang="en-US" dirty="0"/>
          </a:p>
          <a:p>
            <a:pPr marL="0" indent="0">
              <a:buNone/>
            </a:pPr>
            <a:r>
              <a:rPr lang="en-US" dirty="0"/>
              <a:t>3. They have not been advanced in value or improved in condition while outside the U.S.</a:t>
            </a:r>
          </a:p>
        </p:txBody>
      </p:sp>
    </p:spTree>
    <p:extLst>
      <p:ext uri="{BB962C8B-B14F-4D97-AF65-F5344CB8AC3E}">
        <p14:creationId xmlns:p14="http://schemas.microsoft.com/office/powerpoint/2010/main" val="7496725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CF635-2A3A-4160-96A5-ED5300437923}"/>
              </a:ext>
            </a:extLst>
          </p:cNvPr>
          <p:cNvSpPr>
            <a:spLocks noGrp="1"/>
          </p:cNvSpPr>
          <p:nvPr>
            <p:ph type="title"/>
          </p:nvPr>
        </p:nvSpPr>
        <p:spPr/>
        <p:txBody>
          <a:bodyPr/>
          <a:lstStyle/>
          <a:p>
            <a:r>
              <a:rPr lang="en-US" dirty="0"/>
              <a:t>Repair and Alterations Cont’d</a:t>
            </a:r>
          </a:p>
        </p:txBody>
      </p:sp>
      <p:sp>
        <p:nvSpPr>
          <p:cNvPr id="3" name="Content Placeholder 2">
            <a:extLst>
              <a:ext uri="{FF2B5EF4-FFF2-40B4-BE49-F238E27FC236}">
                <a16:creationId xmlns:a16="http://schemas.microsoft.com/office/drawing/2014/main" id="{F1224933-6E3B-45A9-A51F-43B67FC6083B}"/>
              </a:ext>
            </a:extLst>
          </p:cNvPr>
          <p:cNvSpPr>
            <a:spLocks noGrp="1"/>
          </p:cNvSpPr>
          <p:nvPr>
            <p:ph idx="1"/>
          </p:nvPr>
        </p:nvSpPr>
        <p:spPr/>
        <p:txBody>
          <a:bodyPr/>
          <a:lstStyle/>
          <a:p>
            <a:r>
              <a:rPr lang="en-US" dirty="0"/>
              <a:t>For goods that qualify for entry under the terms of 9802.00.40 or 9802.00.50, the exported U.S. articles are entered duty-free while the remaining value, that is, the repair value, of the article is entered under the duty rate associated with the tariff classification of the imported article. However, in some cases, such as special tariff agreements, the entire item may enter duty-free. When goods are returned to the U.S., </a:t>
            </a:r>
            <a:r>
              <a:rPr lang="en-US" u="sng" dirty="0">
                <a:hlinkClick r:id="rId2"/>
              </a:rPr>
              <a:t>duty</a:t>
            </a:r>
            <a:r>
              <a:rPr lang="en-US" dirty="0"/>
              <a:t> is only paid on the cost of improvements made while out of the country. </a:t>
            </a:r>
          </a:p>
          <a:p>
            <a:endParaRPr lang="en-US" dirty="0"/>
          </a:p>
        </p:txBody>
      </p:sp>
    </p:spTree>
    <p:extLst>
      <p:ext uri="{BB962C8B-B14F-4D97-AF65-F5344CB8AC3E}">
        <p14:creationId xmlns:p14="http://schemas.microsoft.com/office/powerpoint/2010/main" val="41783087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E2055-39B9-432C-BB00-F3930B0E95FC}"/>
              </a:ext>
            </a:extLst>
          </p:cNvPr>
          <p:cNvSpPr>
            <a:spLocks noGrp="1"/>
          </p:cNvSpPr>
          <p:nvPr>
            <p:ph type="title"/>
          </p:nvPr>
        </p:nvSpPr>
        <p:spPr/>
        <p:txBody>
          <a:bodyPr/>
          <a:lstStyle/>
          <a:p>
            <a:r>
              <a:rPr lang="en-US" dirty="0"/>
              <a:t>Repair and Alterations Cont’d</a:t>
            </a:r>
          </a:p>
        </p:txBody>
      </p:sp>
      <p:sp>
        <p:nvSpPr>
          <p:cNvPr id="3" name="Content Placeholder 2">
            <a:extLst>
              <a:ext uri="{FF2B5EF4-FFF2-40B4-BE49-F238E27FC236}">
                <a16:creationId xmlns:a16="http://schemas.microsoft.com/office/drawing/2014/main" id="{0F083AA0-4C91-4FE4-8C01-205012476E74}"/>
              </a:ext>
            </a:extLst>
          </p:cNvPr>
          <p:cNvSpPr>
            <a:spLocks noGrp="1"/>
          </p:cNvSpPr>
          <p:nvPr>
            <p:ph idx="1"/>
          </p:nvPr>
        </p:nvSpPr>
        <p:spPr/>
        <p:txBody>
          <a:bodyPr/>
          <a:lstStyle/>
          <a:p>
            <a:r>
              <a:rPr lang="en-US" dirty="0"/>
              <a:t>In order for goods to qualify for entry under the conditions of 9802.00.40 or 9802.00.50, the same conditions required for subheading 9802.00.80 apply. The operations that may take place without disqualifying goods from entry under 9802.00.40 and 9802.00.50 are considered "incidental" or "minor" operations, the list of these operations are listed in "Operations That are Considered Incidental" of the previous Lesson 2, Topic 1. </a:t>
            </a:r>
          </a:p>
        </p:txBody>
      </p:sp>
    </p:spTree>
    <p:extLst>
      <p:ext uri="{BB962C8B-B14F-4D97-AF65-F5344CB8AC3E}">
        <p14:creationId xmlns:p14="http://schemas.microsoft.com/office/powerpoint/2010/main" val="7152501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EF26-7CD4-437C-B56C-AE668F396D0B}"/>
              </a:ext>
            </a:extLst>
          </p:cNvPr>
          <p:cNvSpPr>
            <a:spLocks noGrp="1"/>
          </p:cNvSpPr>
          <p:nvPr>
            <p:ph type="title"/>
          </p:nvPr>
        </p:nvSpPr>
        <p:spPr/>
        <p:txBody>
          <a:bodyPr/>
          <a:lstStyle/>
          <a:p>
            <a:pPr algn="ctr"/>
            <a:r>
              <a:rPr lang="en-US" b="1" dirty="0"/>
              <a:t>Declaration by the Person Performing the Repair or Alteration </a:t>
            </a:r>
            <a:endParaRPr lang="en-US" dirty="0"/>
          </a:p>
        </p:txBody>
      </p:sp>
      <p:sp>
        <p:nvSpPr>
          <p:cNvPr id="3" name="Content Placeholder 2">
            <a:extLst>
              <a:ext uri="{FF2B5EF4-FFF2-40B4-BE49-F238E27FC236}">
                <a16:creationId xmlns:a16="http://schemas.microsoft.com/office/drawing/2014/main" id="{91B3F597-0B3E-4BF2-9847-5402E2297A10}"/>
              </a:ext>
            </a:extLst>
          </p:cNvPr>
          <p:cNvSpPr>
            <a:spLocks noGrp="1"/>
          </p:cNvSpPr>
          <p:nvPr>
            <p:ph idx="1"/>
          </p:nvPr>
        </p:nvSpPr>
        <p:spPr>
          <a:xfrm>
            <a:off x="680321" y="2336873"/>
            <a:ext cx="9613861" cy="4329968"/>
          </a:xfrm>
        </p:spPr>
        <p:txBody>
          <a:bodyPr/>
          <a:lstStyle/>
          <a:p>
            <a:r>
              <a:rPr lang="en-US" sz="1800" dirty="0"/>
              <a:t>When goods are returned to the United States, a declaration from the person who performed the repairs or the alteration must be provided. An example follows: </a:t>
            </a:r>
          </a:p>
          <a:p>
            <a:endParaRPr lang="en-US" dirty="0"/>
          </a:p>
        </p:txBody>
      </p:sp>
      <p:pic>
        <p:nvPicPr>
          <p:cNvPr id="4" name="Picture 3">
            <a:extLst>
              <a:ext uri="{FF2B5EF4-FFF2-40B4-BE49-F238E27FC236}">
                <a16:creationId xmlns:a16="http://schemas.microsoft.com/office/drawing/2014/main" id="{73E55E2B-8425-421E-98FE-EA18E71E253E}"/>
              </a:ext>
            </a:extLst>
          </p:cNvPr>
          <p:cNvPicPr>
            <a:picLocks noChangeAspect="1"/>
          </p:cNvPicPr>
          <p:nvPr/>
        </p:nvPicPr>
        <p:blipFill>
          <a:blip r:embed="rId2"/>
          <a:stretch>
            <a:fillRect/>
          </a:stretch>
        </p:blipFill>
        <p:spPr>
          <a:xfrm>
            <a:off x="2731910" y="3081868"/>
            <a:ext cx="5271911" cy="3584974"/>
          </a:xfrm>
          <a:prstGeom prst="rect">
            <a:avLst/>
          </a:prstGeom>
        </p:spPr>
      </p:pic>
    </p:spTree>
    <p:extLst>
      <p:ext uri="{BB962C8B-B14F-4D97-AF65-F5344CB8AC3E}">
        <p14:creationId xmlns:p14="http://schemas.microsoft.com/office/powerpoint/2010/main" val="41534728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42DE-D5D2-4ECC-AC90-3646E5A0E842}"/>
              </a:ext>
            </a:extLst>
          </p:cNvPr>
          <p:cNvSpPr>
            <a:spLocks noGrp="1"/>
          </p:cNvSpPr>
          <p:nvPr>
            <p:ph type="title"/>
          </p:nvPr>
        </p:nvSpPr>
        <p:spPr/>
        <p:txBody>
          <a:bodyPr/>
          <a:lstStyle/>
          <a:p>
            <a:pPr algn="ctr"/>
            <a:r>
              <a:rPr lang="en-US" b="1" dirty="0"/>
              <a:t>Importer's Declaration </a:t>
            </a:r>
            <a:endParaRPr lang="en-US" dirty="0"/>
          </a:p>
        </p:txBody>
      </p:sp>
      <p:sp>
        <p:nvSpPr>
          <p:cNvPr id="3" name="Content Placeholder 2">
            <a:extLst>
              <a:ext uri="{FF2B5EF4-FFF2-40B4-BE49-F238E27FC236}">
                <a16:creationId xmlns:a16="http://schemas.microsoft.com/office/drawing/2014/main" id="{D51C925E-48FD-42F6-A054-F14DA9712235}"/>
              </a:ext>
            </a:extLst>
          </p:cNvPr>
          <p:cNvSpPr>
            <a:spLocks noGrp="1"/>
          </p:cNvSpPr>
          <p:nvPr>
            <p:ph idx="1"/>
          </p:nvPr>
        </p:nvSpPr>
        <p:spPr/>
        <p:txBody>
          <a:bodyPr>
            <a:normAutofit/>
          </a:bodyPr>
          <a:lstStyle/>
          <a:p>
            <a:pPr marL="0" indent="0">
              <a:buNone/>
            </a:pPr>
            <a:r>
              <a:rPr lang="en-US" sz="1800" dirty="0"/>
              <a:t>A declaration by the owner, importer, consignee or agent having knowledge of the pertinent facts also must be made. The following is a suggested format: </a:t>
            </a:r>
          </a:p>
        </p:txBody>
      </p:sp>
      <p:pic>
        <p:nvPicPr>
          <p:cNvPr id="4" name="Picture 3">
            <a:extLst>
              <a:ext uri="{FF2B5EF4-FFF2-40B4-BE49-F238E27FC236}">
                <a16:creationId xmlns:a16="http://schemas.microsoft.com/office/drawing/2014/main" id="{9EDE9EF3-92B4-4D2F-A4A7-F5D16AF72F2C}"/>
              </a:ext>
            </a:extLst>
          </p:cNvPr>
          <p:cNvPicPr>
            <a:picLocks noChangeAspect="1"/>
          </p:cNvPicPr>
          <p:nvPr/>
        </p:nvPicPr>
        <p:blipFill>
          <a:blip r:embed="rId2"/>
          <a:stretch>
            <a:fillRect/>
          </a:stretch>
        </p:blipFill>
        <p:spPr>
          <a:xfrm>
            <a:off x="2039584" y="3064933"/>
            <a:ext cx="7458075" cy="3505200"/>
          </a:xfrm>
          <a:prstGeom prst="rect">
            <a:avLst/>
          </a:prstGeom>
        </p:spPr>
      </p:pic>
    </p:spTree>
    <p:extLst>
      <p:ext uri="{BB962C8B-B14F-4D97-AF65-F5344CB8AC3E}">
        <p14:creationId xmlns:p14="http://schemas.microsoft.com/office/powerpoint/2010/main" val="41469148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5BDB-B0B9-44D8-A282-D880EEBED58C}"/>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DDAACCBF-2654-43D0-8A5A-6FAEDD67341E}"/>
              </a:ext>
            </a:extLst>
          </p:cNvPr>
          <p:cNvSpPr>
            <a:spLocks noGrp="1"/>
          </p:cNvSpPr>
          <p:nvPr>
            <p:ph idx="1"/>
          </p:nvPr>
        </p:nvSpPr>
        <p:spPr/>
        <p:txBody>
          <a:bodyPr>
            <a:normAutofit fontScale="62500" lnSpcReduction="20000"/>
          </a:bodyPr>
          <a:lstStyle/>
          <a:p>
            <a:pPr marL="0" indent="0">
              <a:buNone/>
            </a:pPr>
            <a:r>
              <a:rPr lang="en-US" dirty="0"/>
              <a:t>#1</a:t>
            </a:r>
          </a:p>
          <a:p>
            <a:pPr marL="0" indent="0">
              <a:buNone/>
            </a:pPr>
            <a:r>
              <a:rPr lang="en-US" b="1" u="sng" dirty="0"/>
              <a:t>Example: </a:t>
            </a:r>
            <a:r>
              <a:rPr lang="en-US" dirty="0"/>
              <a:t>A cement mixer is made in Germany. The U.S. importer decides he needs a larger motor to work with a certain type of cement so he arranges to ship the mixer back to Germany to have the new motor installed. When the mixer is returned to the U.S., the importer is only responsible to pay duty on the cost of the alterations.</a:t>
            </a:r>
          </a:p>
          <a:p>
            <a:r>
              <a:rPr lang="en-US" dirty="0"/>
              <a:t>Repairs or alterations means:</a:t>
            </a:r>
          </a:p>
          <a:p>
            <a:pPr lvl="0"/>
            <a:r>
              <a:rPr lang="en-US" dirty="0"/>
              <a:t>Restoration </a:t>
            </a:r>
          </a:p>
          <a:p>
            <a:pPr lvl="0"/>
            <a:r>
              <a:rPr lang="en-US" dirty="0"/>
              <a:t>Addition </a:t>
            </a:r>
          </a:p>
          <a:p>
            <a:pPr lvl="0"/>
            <a:r>
              <a:rPr lang="en-US" dirty="0"/>
              <a:t>Renovation </a:t>
            </a:r>
          </a:p>
          <a:p>
            <a:pPr lvl="0"/>
            <a:r>
              <a:rPr lang="en-US" dirty="0"/>
              <a:t>Re-dyeing </a:t>
            </a:r>
          </a:p>
          <a:p>
            <a:pPr lvl="0"/>
            <a:r>
              <a:rPr lang="en-US" dirty="0"/>
              <a:t>Cleaning </a:t>
            </a:r>
          </a:p>
          <a:p>
            <a:pPr lvl="0"/>
            <a:r>
              <a:rPr lang="en-US" dirty="0"/>
              <a:t>Re-sterilizing </a:t>
            </a:r>
          </a:p>
          <a:p>
            <a:pPr lvl="0"/>
            <a:r>
              <a:rPr lang="en-US" dirty="0"/>
              <a:t>Any other treatment that preserves the essential characteristics of the exported good, </a:t>
            </a:r>
            <a:r>
              <a:rPr lang="en-US" i="1" dirty="0"/>
              <a:t>except</a:t>
            </a:r>
            <a:r>
              <a:rPr lang="en-US" dirty="0"/>
              <a:t> processing on an incomplete or unfinished article. </a:t>
            </a:r>
          </a:p>
          <a:p>
            <a:endParaRPr lang="en-US" dirty="0"/>
          </a:p>
        </p:txBody>
      </p:sp>
    </p:spTree>
    <p:extLst>
      <p:ext uri="{BB962C8B-B14F-4D97-AF65-F5344CB8AC3E}">
        <p14:creationId xmlns:p14="http://schemas.microsoft.com/office/powerpoint/2010/main" val="9196635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F03E7-0F3B-4278-A412-91A24F7B87D2}"/>
              </a:ext>
            </a:extLst>
          </p:cNvPr>
          <p:cNvSpPr>
            <a:spLocks noGrp="1"/>
          </p:cNvSpPr>
          <p:nvPr>
            <p:ph type="title"/>
          </p:nvPr>
        </p:nvSpPr>
        <p:spPr/>
        <p:txBody>
          <a:bodyPr/>
          <a:lstStyle/>
          <a:p>
            <a:r>
              <a:rPr lang="en-US" dirty="0"/>
              <a:t>Examples	</a:t>
            </a:r>
          </a:p>
        </p:txBody>
      </p:sp>
      <p:sp>
        <p:nvSpPr>
          <p:cNvPr id="3" name="Content Placeholder 2">
            <a:extLst>
              <a:ext uri="{FF2B5EF4-FFF2-40B4-BE49-F238E27FC236}">
                <a16:creationId xmlns:a16="http://schemas.microsoft.com/office/drawing/2014/main" id="{B739F0F2-FF9D-46A5-B1EA-D761ACD9380A}"/>
              </a:ext>
            </a:extLst>
          </p:cNvPr>
          <p:cNvSpPr>
            <a:spLocks noGrp="1"/>
          </p:cNvSpPr>
          <p:nvPr>
            <p:ph idx="1"/>
          </p:nvPr>
        </p:nvSpPr>
        <p:spPr/>
        <p:txBody>
          <a:bodyPr>
            <a:normAutofit lnSpcReduction="10000"/>
          </a:bodyPr>
          <a:lstStyle/>
          <a:p>
            <a:pPr marL="0" indent="0">
              <a:buNone/>
            </a:pPr>
            <a:r>
              <a:rPr lang="en-US" dirty="0"/>
              <a:t>#2</a:t>
            </a:r>
          </a:p>
          <a:p>
            <a:pPr marL="0" indent="0">
              <a:buNone/>
            </a:pPr>
            <a:r>
              <a:rPr lang="en-US" b="1" u="sng" dirty="0"/>
              <a:t>Example: </a:t>
            </a:r>
            <a:r>
              <a:rPr lang="en-US" dirty="0" err="1"/>
              <a:t>Unflanged</a:t>
            </a:r>
            <a:r>
              <a:rPr lang="en-US" dirty="0"/>
              <a:t> metal wheel rims are exported to Canada for a flanging operation to strengthen them to conform to U.S. Army specifications for wheel rims. Although the goods when exported from the United States are dedicated for use in the making of wheel rims, they cannot be used for that purpose until flanged. The flanging operation does not constitute a repair or alteration because that operation is necessary for the completion of the wheel rims.</a:t>
            </a:r>
          </a:p>
          <a:p>
            <a:pPr marL="0" indent="0">
              <a:buNone/>
            </a:pPr>
            <a:r>
              <a:rPr lang="en-US" dirty="0"/>
              <a:t>Processing that results in a new, commercially-different good is not considered a repair or alteration.</a:t>
            </a:r>
          </a:p>
          <a:p>
            <a:pPr marL="0" indent="0">
              <a:buNone/>
            </a:pPr>
            <a:endParaRPr lang="en-US" dirty="0"/>
          </a:p>
        </p:txBody>
      </p:sp>
    </p:spTree>
    <p:extLst>
      <p:ext uri="{BB962C8B-B14F-4D97-AF65-F5344CB8AC3E}">
        <p14:creationId xmlns:p14="http://schemas.microsoft.com/office/powerpoint/2010/main" val="14481371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34029-A4DF-4C2B-B4A6-62EBA9219090}"/>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891CDF1B-910E-4E55-A5AE-472D2F271219}"/>
              </a:ext>
            </a:extLst>
          </p:cNvPr>
          <p:cNvSpPr>
            <a:spLocks noGrp="1"/>
          </p:cNvSpPr>
          <p:nvPr>
            <p:ph idx="1"/>
          </p:nvPr>
        </p:nvSpPr>
        <p:spPr/>
        <p:txBody>
          <a:bodyPr/>
          <a:lstStyle/>
          <a:p>
            <a:pPr marL="0" indent="0">
              <a:buNone/>
            </a:pPr>
            <a:r>
              <a:rPr lang="en-US" dirty="0"/>
              <a:t>#3 </a:t>
            </a:r>
          </a:p>
          <a:p>
            <a:pPr marL="0" indent="0">
              <a:buNone/>
            </a:pPr>
            <a:r>
              <a:rPr lang="en-US" b="1" u="sng" dirty="0"/>
              <a:t>Example: </a:t>
            </a:r>
            <a:r>
              <a:rPr lang="en-US" dirty="0"/>
              <a:t>Glass mugs produced in the United States are exported to Canada for etching and tempering operations, after which they are returned to the United States for sale. </a:t>
            </a:r>
            <a:r>
              <a:rPr lang="en-US"/>
              <a:t>The foreign operations exceed the scope of an alteration because they are manufacturing processes which create commercially different products with distinct new characteristics.</a:t>
            </a:r>
          </a:p>
          <a:p>
            <a:pPr marL="0" indent="0">
              <a:buNone/>
            </a:pPr>
            <a:endParaRPr lang="en-US"/>
          </a:p>
        </p:txBody>
      </p:sp>
    </p:spTree>
    <p:extLst>
      <p:ext uri="{BB962C8B-B14F-4D97-AF65-F5344CB8AC3E}">
        <p14:creationId xmlns:p14="http://schemas.microsoft.com/office/powerpoint/2010/main" val="24162896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5D46C-8EA7-4BC2-A75D-D8B9D3889600}"/>
              </a:ext>
            </a:extLst>
          </p:cNvPr>
          <p:cNvSpPr>
            <a:spLocks noGrp="1"/>
          </p:cNvSpPr>
          <p:nvPr>
            <p:ph type="title"/>
          </p:nvPr>
        </p:nvSpPr>
        <p:spPr/>
        <p:txBody>
          <a:bodyPr/>
          <a:lstStyle/>
          <a:p>
            <a:pPr algn="ctr"/>
            <a:r>
              <a:rPr lang="en-US" b="1" i="1" dirty="0"/>
              <a:t>References </a:t>
            </a:r>
            <a:r>
              <a:rPr lang="en-US" dirty="0"/>
              <a:t/>
            </a:r>
            <a:br>
              <a:rPr lang="en-US" dirty="0"/>
            </a:br>
            <a:endParaRPr lang="en-US" dirty="0"/>
          </a:p>
        </p:txBody>
      </p:sp>
      <p:sp>
        <p:nvSpPr>
          <p:cNvPr id="3" name="Content Placeholder 2">
            <a:extLst>
              <a:ext uri="{FF2B5EF4-FFF2-40B4-BE49-F238E27FC236}">
                <a16:creationId xmlns:a16="http://schemas.microsoft.com/office/drawing/2014/main" id="{41124F4B-5C82-4CA8-835C-683E0DE081F0}"/>
              </a:ext>
            </a:extLst>
          </p:cNvPr>
          <p:cNvSpPr>
            <a:spLocks noGrp="1"/>
          </p:cNvSpPr>
          <p:nvPr>
            <p:ph idx="1"/>
          </p:nvPr>
        </p:nvSpPr>
        <p:spPr/>
        <p:txBody>
          <a:bodyPr>
            <a:normAutofit fontScale="55000" lnSpcReduction="20000"/>
          </a:bodyPr>
          <a:lstStyle/>
          <a:p>
            <a:pPr marL="0" indent="0">
              <a:buNone/>
            </a:pPr>
            <a:r>
              <a:rPr lang="en-US" b="1" i="1" dirty="0"/>
              <a:t> </a:t>
            </a:r>
            <a:endParaRPr lang="en-US" dirty="0"/>
          </a:p>
          <a:p>
            <a:r>
              <a:rPr lang="en-US" dirty="0"/>
              <a:t>9801.00.10. (2020). </a:t>
            </a:r>
            <a:r>
              <a:rPr lang="en-US" i="1" dirty="0"/>
              <a:t>Harmonized Tariff Schedule of the United States, Revision 16</a:t>
            </a:r>
            <a:r>
              <a:rPr lang="en-US" dirty="0"/>
              <a:t>. </a:t>
            </a:r>
          </a:p>
          <a:p>
            <a:r>
              <a:rPr lang="en-US" dirty="0"/>
              <a:t>9802.00.80. (2020). </a:t>
            </a:r>
            <a:r>
              <a:rPr lang="en-US" i="1" dirty="0"/>
              <a:t>Harmonized Tariff Schedule of the United States, Revision 16</a:t>
            </a:r>
            <a:r>
              <a:rPr lang="en-US" dirty="0"/>
              <a:t>. </a:t>
            </a:r>
          </a:p>
          <a:p>
            <a:r>
              <a:rPr lang="en-US" i="1" dirty="0"/>
              <a:t>Articles exported for repairs or alterations. </a:t>
            </a:r>
            <a:r>
              <a:rPr lang="en-US" dirty="0"/>
              <a:t>(2020). Retrieved from 19 CFR 10.8. </a:t>
            </a:r>
          </a:p>
          <a:p>
            <a:r>
              <a:rPr lang="en-US" dirty="0"/>
              <a:t>Assembly Abroad. (2020). </a:t>
            </a:r>
            <a:r>
              <a:rPr lang="en-US" i="1" dirty="0"/>
              <a:t>19 CFR 10.16</a:t>
            </a:r>
            <a:r>
              <a:rPr lang="en-US" dirty="0"/>
              <a:t>. </a:t>
            </a:r>
          </a:p>
          <a:p>
            <a:r>
              <a:rPr lang="fr-FR" dirty="0"/>
              <a:t>Documentation. (2020). </a:t>
            </a:r>
            <a:r>
              <a:rPr lang="fr-FR" i="1" dirty="0"/>
              <a:t>19 CFR 10.24</a:t>
            </a:r>
            <a:r>
              <a:rPr lang="fr-FR" dirty="0"/>
              <a:t>. </a:t>
            </a:r>
          </a:p>
          <a:p>
            <a:r>
              <a:rPr lang="en-US" dirty="0"/>
              <a:t>Domestic products; requirements on entry. (2020). </a:t>
            </a:r>
            <a:r>
              <a:rPr lang="en-US" i="1" dirty="0"/>
              <a:t>19 CFR 10.1</a:t>
            </a:r>
            <a:r>
              <a:rPr lang="en-US" dirty="0"/>
              <a:t>. </a:t>
            </a:r>
          </a:p>
          <a:p>
            <a:r>
              <a:rPr lang="en-US" dirty="0"/>
              <a:t>Fabricated components not subject to the exemption. (2020). </a:t>
            </a:r>
            <a:r>
              <a:rPr lang="en-US" i="1" dirty="0"/>
              <a:t>19 CFR 10.15</a:t>
            </a:r>
            <a:r>
              <a:rPr lang="en-US" dirty="0"/>
              <a:t>. </a:t>
            </a:r>
          </a:p>
          <a:p>
            <a:r>
              <a:rPr lang="en-US" i="1" dirty="0"/>
              <a:t>Focused Assessment Program. </a:t>
            </a:r>
            <a:r>
              <a:rPr lang="en-US" dirty="0"/>
              <a:t>(2003, October). Retrieved from U.S. Customs and Border Protection Office of Strategic Trade Regulatory Audit Division: http://www.gistnet.com/library/2/exhibits/FocusedAssessmentProgram10-2003.pdf </a:t>
            </a:r>
          </a:p>
          <a:p>
            <a:r>
              <a:rPr lang="en-US" i="1" dirty="0"/>
              <a:t>Foreign Assembly of U.S. Components. </a:t>
            </a:r>
            <a:r>
              <a:rPr lang="en-US" dirty="0"/>
              <a:t>(2006, April). Retrieved from An Informed Compliance Publication: https://www.cbp.gov/document/guidance/foreign-assembly-us-components </a:t>
            </a:r>
          </a:p>
          <a:p>
            <a:r>
              <a:rPr lang="en-US" dirty="0"/>
              <a:t>Statutory provision: Subheading 9802.00.80 HTSUS (19 USC 1202). (2020). </a:t>
            </a:r>
            <a:r>
              <a:rPr lang="en-US" i="1" dirty="0"/>
              <a:t>19 CFR 10.13</a:t>
            </a:r>
            <a:r>
              <a:rPr lang="en-US" dirty="0"/>
              <a:t>. </a:t>
            </a:r>
          </a:p>
        </p:txBody>
      </p:sp>
    </p:spTree>
    <p:extLst>
      <p:ext uri="{BB962C8B-B14F-4D97-AF65-F5344CB8AC3E}">
        <p14:creationId xmlns:p14="http://schemas.microsoft.com/office/powerpoint/2010/main" val="3256877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A5F62-866A-4D0D-8BF1-F52156D1BED4}"/>
              </a:ext>
            </a:extLst>
          </p:cNvPr>
          <p:cNvSpPr>
            <a:spLocks noGrp="1"/>
          </p:cNvSpPr>
          <p:nvPr>
            <p:ph type="title"/>
          </p:nvPr>
        </p:nvSpPr>
        <p:spPr/>
        <p:txBody>
          <a:bodyPr/>
          <a:lstStyle/>
          <a:p>
            <a:r>
              <a:rPr lang="en-US" dirty="0"/>
              <a:t>Documents required</a:t>
            </a:r>
          </a:p>
        </p:txBody>
      </p:sp>
      <p:sp>
        <p:nvSpPr>
          <p:cNvPr id="3" name="Content Placeholder 2">
            <a:extLst>
              <a:ext uri="{FF2B5EF4-FFF2-40B4-BE49-F238E27FC236}">
                <a16:creationId xmlns:a16="http://schemas.microsoft.com/office/drawing/2014/main" id="{F6F0E13F-4BEF-496C-807B-B312F7C9EAE6}"/>
              </a:ext>
            </a:extLst>
          </p:cNvPr>
          <p:cNvSpPr>
            <a:spLocks noGrp="1"/>
          </p:cNvSpPr>
          <p:nvPr>
            <p:ph idx="1"/>
          </p:nvPr>
        </p:nvSpPr>
        <p:spPr>
          <a:xfrm>
            <a:off x="680321" y="2336873"/>
            <a:ext cx="10737096" cy="4055538"/>
          </a:xfrm>
        </p:spPr>
        <p:txBody>
          <a:bodyPr/>
          <a:lstStyle/>
          <a:p>
            <a:r>
              <a:rPr lang="en-US" dirty="0"/>
              <a:t>To enter goods duty-free under 9801.00.10, the importer must also comply with 19 CFR 10.1(a), which states, in part, “Except as otherwise provided for in paragraph (g), (h), (i) or (j), . . . the following documents must be filed in connection with the entry of articles in a shipment valued over $2,500 and claimed to be free of duty under subheading 9801.00.10 or 9802.00.20, Harmonized Tariff Schedule of the United States (HTSUS):” </a:t>
            </a:r>
          </a:p>
          <a:p>
            <a:endParaRPr lang="en-US" dirty="0"/>
          </a:p>
          <a:p>
            <a:r>
              <a:rPr lang="en-US" dirty="0"/>
              <a:t>The two documents referred to are: 1) A foreign shipper declaration (FSD), and 2) a declaration by the owner, importer, consignee, or agent having knowledge of the facts regarding the claim for free entry.</a:t>
            </a:r>
          </a:p>
        </p:txBody>
      </p:sp>
    </p:spTree>
    <p:extLst>
      <p:ext uri="{BB962C8B-B14F-4D97-AF65-F5344CB8AC3E}">
        <p14:creationId xmlns:p14="http://schemas.microsoft.com/office/powerpoint/2010/main" val="3511613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CA029-4DFA-406A-86B6-E7B95DE97080}"/>
              </a:ext>
            </a:extLst>
          </p:cNvPr>
          <p:cNvSpPr>
            <a:spLocks noGrp="1"/>
          </p:cNvSpPr>
          <p:nvPr>
            <p:ph type="title"/>
          </p:nvPr>
        </p:nvSpPr>
        <p:spPr/>
        <p:txBody>
          <a:bodyPr/>
          <a:lstStyle/>
          <a:p>
            <a:r>
              <a:rPr lang="en-US" dirty="0"/>
              <a:t>Foreign Shipper Declaration</a:t>
            </a:r>
          </a:p>
        </p:txBody>
      </p:sp>
      <p:sp>
        <p:nvSpPr>
          <p:cNvPr id="3" name="Content Placeholder 2">
            <a:extLst>
              <a:ext uri="{FF2B5EF4-FFF2-40B4-BE49-F238E27FC236}">
                <a16:creationId xmlns:a16="http://schemas.microsoft.com/office/drawing/2014/main" id="{385B8BB7-F122-4E41-8A28-7F063F5DDAD9}"/>
              </a:ext>
            </a:extLst>
          </p:cNvPr>
          <p:cNvSpPr>
            <a:spLocks noGrp="1"/>
          </p:cNvSpPr>
          <p:nvPr>
            <p:ph idx="1"/>
          </p:nvPr>
        </p:nvSpPr>
        <p:spPr/>
        <p:txBody>
          <a:bodyPr/>
          <a:lstStyle/>
          <a:p>
            <a:pPr marL="0" indent="0">
              <a:buNone/>
            </a:pPr>
            <a:r>
              <a:rPr lang="en-US" dirty="0"/>
              <a:t>The declaration by the foreign shipper should be in substantially the following form:</a:t>
            </a:r>
          </a:p>
          <a:p>
            <a:pPr marL="0" indent="0">
              <a:buNone/>
            </a:pPr>
            <a:endParaRPr lang="en-US" dirty="0"/>
          </a:p>
        </p:txBody>
      </p:sp>
      <p:pic>
        <p:nvPicPr>
          <p:cNvPr id="4" name="Picture 3">
            <a:extLst>
              <a:ext uri="{FF2B5EF4-FFF2-40B4-BE49-F238E27FC236}">
                <a16:creationId xmlns:a16="http://schemas.microsoft.com/office/drawing/2014/main" id="{08E22E03-9CF5-4886-A95F-78A8B988D718}"/>
              </a:ext>
            </a:extLst>
          </p:cNvPr>
          <p:cNvPicPr>
            <a:picLocks noChangeAspect="1"/>
          </p:cNvPicPr>
          <p:nvPr/>
        </p:nvPicPr>
        <p:blipFill>
          <a:blip r:embed="rId2"/>
          <a:stretch>
            <a:fillRect/>
          </a:stretch>
        </p:blipFill>
        <p:spPr>
          <a:xfrm>
            <a:off x="2076056" y="3119676"/>
            <a:ext cx="7487394" cy="3319220"/>
          </a:xfrm>
          <a:prstGeom prst="rect">
            <a:avLst/>
          </a:prstGeom>
        </p:spPr>
      </p:pic>
    </p:spTree>
    <p:extLst>
      <p:ext uri="{BB962C8B-B14F-4D97-AF65-F5344CB8AC3E}">
        <p14:creationId xmlns:p14="http://schemas.microsoft.com/office/powerpoint/2010/main" val="776703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AD840-9D30-4A3F-8860-CE4C817E8553}"/>
              </a:ext>
            </a:extLst>
          </p:cNvPr>
          <p:cNvSpPr>
            <a:spLocks noGrp="1"/>
          </p:cNvSpPr>
          <p:nvPr>
            <p:ph type="title"/>
          </p:nvPr>
        </p:nvSpPr>
        <p:spPr/>
        <p:txBody>
          <a:bodyPr/>
          <a:lstStyle/>
          <a:p>
            <a:r>
              <a:rPr lang="en-US" dirty="0"/>
              <a:t>Importer Declaration Confirming  Foreign Shipper’s Statement</a:t>
            </a:r>
          </a:p>
        </p:txBody>
      </p:sp>
      <p:sp>
        <p:nvSpPr>
          <p:cNvPr id="3" name="Content Placeholder 2">
            <a:extLst>
              <a:ext uri="{FF2B5EF4-FFF2-40B4-BE49-F238E27FC236}">
                <a16:creationId xmlns:a16="http://schemas.microsoft.com/office/drawing/2014/main" id="{88366AD6-C643-48F4-950A-1F85A9DBDF57}"/>
              </a:ext>
            </a:extLst>
          </p:cNvPr>
          <p:cNvSpPr>
            <a:spLocks noGrp="1"/>
          </p:cNvSpPr>
          <p:nvPr>
            <p:ph idx="1"/>
          </p:nvPr>
        </p:nvSpPr>
        <p:spPr/>
        <p:txBody>
          <a:bodyPr/>
          <a:lstStyle/>
          <a:p>
            <a:pPr marL="0" indent="0">
              <a:buNone/>
            </a:pPr>
            <a:r>
              <a:rPr lang="en-US" dirty="0"/>
              <a:t>The declaration by the owner, importer, consignee, or agent should be in substantially the following form: </a:t>
            </a:r>
          </a:p>
        </p:txBody>
      </p:sp>
      <p:pic>
        <p:nvPicPr>
          <p:cNvPr id="4" name="Picture 3">
            <a:extLst>
              <a:ext uri="{FF2B5EF4-FFF2-40B4-BE49-F238E27FC236}">
                <a16:creationId xmlns:a16="http://schemas.microsoft.com/office/drawing/2014/main" id="{BFF4BB7C-53DF-434C-8F72-348A976BDD8F}"/>
              </a:ext>
            </a:extLst>
          </p:cNvPr>
          <p:cNvPicPr>
            <a:picLocks noChangeAspect="1"/>
          </p:cNvPicPr>
          <p:nvPr/>
        </p:nvPicPr>
        <p:blipFill>
          <a:blip r:embed="rId2"/>
          <a:stretch>
            <a:fillRect/>
          </a:stretch>
        </p:blipFill>
        <p:spPr>
          <a:xfrm>
            <a:off x="1524655" y="3229331"/>
            <a:ext cx="7652901" cy="3131622"/>
          </a:xfrm>
          <a:prstGeom prst="rect">
            <a:avLst/>
          </a:prstGeom>
        </p:spPr>
      </p:pic>
    </p:spTree>
    <p:extLst>
      <p:ext uri="{BB962C8B-B14F-4D97-AF65-F5344CB8AC3E}">
        <p14:creationId xmlns:p14="http://schemas.microsoft.com/office/powerpoint/2010/main" val="361688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BEFD6-23A2-4180-B072-6002C9580E1E}"/>
              </a:ext>
            </a:extLst>
          </p:cNvPr>
          <p:cNvSpPr>
            <a:spLocks noGrp="1"/>
          </p:cNvSpPr>
          <p:nvPr>
            <p:ph type="title"/>
          </p:nvPr>
        </p:nvSpPr>
        <p:spPr/>
        <p:txBody>
          <a:bodyPr/>
          <a:lstStyle/>
          <a:p>
            <a:r>
              <a:rPr lang="en-US" dirty="0"/>
              <a:t>Shipper and Importer Declarations, continued</a:t>
            </a:r>
          </a:p>
        </p:txBody>
      </p:sp>
      <p:sp>
        <p:nvSpPr>
          <p:cNvPr id="3" name="Content Placeholder 2">
            <a:extLst>
              <a:ext uri="{FF2B5EF4-FFF2-40B4-BE49-F238E27FC236}">
                <a16:creationId xmlns:a16="http://schemas.microsoft.com/office/drawing/2014/main" id="{DC95053B-2F84-47FE-A416-1BF85F6440B9}"/>
              </a:ext>
            </a:extLst>
          </p:cNvPr>
          <p:cNvSpPr>
            <a:spLocks noGrp="1"/>
          </p:cNvSpPr>
          <p:nvPr>
            <p:ph idx="1"/>
          </p:nvPr>
        </p:nvSpPr>
        <p:spPr/>
        <p:txBody>
          <a:bodyPr/>
          <a:lstStyle/>
          <a:p>
            <a:pPr marL="0" indent="0">
              <a:buNone/>
            </a:pPr>
            <a:endParaRPr lang="en-US" dirty="0"/>
          </a:p>
          <a:p>
            <a:pPr marL="0" indent="0">
              <a:buNone/>
            </a:pPr>
            <a:r>
              <a:rPr lang="en-US" dirty="0"/>
              <a:t>If the owner or ultimate consignee is a corporation, the declaration may be signed by the president, vice president, secretary, or treasurer of the corporation, or may be signed by any employee or agent of the corporation who holds a power of attorney and a certification by the corporation that such employee or other agent has or will have knowledge of the pertinent facts.</a:t>
            </a:r>
          </a:p>
        </p:txBody>
      </p:sp>
    </p:spTree>
    <p:extLst>
      <p:ext uri="{BB962C8B-B14F-4D97-AF65-F5344CB8AC3E}">
        <p14:creationId xmlns:p14="http://schemas.microsoft.com/office/powerpoint/2010/main" val="152816222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80</TotalTime>
  <Words>5658</Words>
  <Application>Microsoft Office PowerPoint</Application>
  <PresentationFormat>Widescreen</PresentationFormat>
  <Paragraphs>215</Paragraphs>
  <Slides>57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57</vt:i4>
      </vt:variant>
    </vt:vector>
  </HeadingPairs>
  <TitlesOfParts>
    <vt:vector size="60" baseType="lpstr">
      <vt:lpstr>Arial</vt:lpstr>
      <vt:lpstr>Trebuchet MS</vt:lpstr>
      <vt:lpstr>Berlin</vt:lpstr>
      <vt:lpstr>U.S. Goods Returned (USGR) </vt:lpstr>
      <vt:lpstr>Overview</vt:lpstr>
      <vt:lpstr>List of Lessons</vt:lpstr>
      <vt:lpstr>Lesson 1: 9801.00.10, Returned Goods Without being Advanced or Improved </vt:lpstr>
      <vt:lpstr>Conditions required</vt:lpstr>
      <vt:lpstr>Documents required</vt:lpstr>
      <vt:lpstr>Foreign Shipper Declaration</vt:lpstr>
      <vt:lpstr>Importer Declaration Confirming  Foreign Shipper’s Statement</vt:lpstr>
      <vt:lpstr>Shipper and Importer Declarations, continued</vt:lpstr>
      <vt:lpstr>Additional documents may be required</vt:lpstr>
      <vt:lpstr>Informal Entry without Documentary Requirements Allowed in Certain Cases </vt:lpstr>
      <vt:lpstr>Informal Entry without Documentary Requirements Allowed in Certain Cases (cont’d)</vt:lpstr>
      <vt:lpstr>Informal Entry without Documentary Requirements Allowed in Certain Cases (cont’d)</vt:lpstr>
      <vt:lpstr>Usual coverings or containers </vt:lpstr>
      <vt:lpstr>Aircraft and aircraft parts and equipment </vt:lpstr>
      <vt:lpstr>Shipment Value under $250 </vt:lpstr>
      <vt:lpstr>Articles admitted free of duty even though exported from U.S. with benefit of drawback </vt:lpstr>
      <vt:lpstr>Article Manufactured in Bonded Warehouse</vt:lpstr>
      <vt:lpstr>Lesson 2: 9801.00.25, Returned Goods Not Conforming to Samples or Specifications</vt:lpstr>
      <vt:lpstr>9801.00.25, Returned Goods Not Conforming to Samples or Specifications – 4 Provisions</vt:lpstr>
      <vt:lpstr>Documents Required – Foreign Shipper Declaration</vt:lpstr>
      <vt:lpstr>Document Required – Importer Declaration</vt:lpstr>
      <vt:lpstr>Document requirement may be waived</vt:lpstr>
      <vt:lpstr>Lesson 3: 9802.00.40 and 9802.00.50, Goods Exported and Return after Repairs or Alterations</vt:lpstr>
      <vt:lpstr>9802.00.40 and 9802.00.50, Goods Exported and Return after Repairs or Alterations (cont’d)</vt:lpstr>
      <vt:lpstr>Duty is assessed on Value of Repairs or Alterations</vt:lpstr>
      <vt:lpstr>Duty is assessed on Value of Repairs or Alterations (cont’d)</vt:lpstr>
      <vt:lpstr>Value limitations</vt:lpstr>
      <vt:lpstr>Fungible Items and Inventory Control</vt:lpstr>
      <vt:lpstr>Documents Required </vt:lpstr>
      <vt:lpstr>Documents required (cont’d)</vt:lpstr>
      <vt:lpstr>Documents required (cont’d)</vt:lpstr>
      <vt:lpstr>Lesson 4: 9802.00.80, Imported Goods Assembled from U.S. Components </vt:lpstr>
      <vt:lpstr>9802.00.80, Imported Goods Assembled from U.S. Components (cont’d)</vt:lpstr>
      <vt:lpstr>Definition of Assembly Operations</vt:lpstr>
      <vt:lpstr>Requirements and Procedures for 9802.00.80</vt:lpstr>
      <vt:lpstr>Excluded Components </vt:lpstr>
      <vt:lpstr>Acceptable Assembly Operations </vt:lpstr>
      <vt:lpstr>Operations “incidental” to the assembly process </vt:lpstr>
      <vt:lpstr>Operations “not incidental” to the assembly process</vt:lpstr>
      <vt:lpstr>Operations “not incidental” to the assembly process (cont’d)</vt:lpstr>
      <vt:lpstr>Joining of American-made and foreign-made components</vt:lpstr>
      <vt:lpstr>Country of origin marking</vt:lpstr>
      <vt:lpstr>Documents required</vt:lpstr>
      <vt:lpstr>Documents required (cont’d)</vt:lpstr>
      <vt:lpstr>Valuation of Imported Goods Assembled from U.S. Components</vt:lpstr>
      <vt:lpstr>9802.00.80 Entry Requirements</vt:lpstr>
      <vt:lpstr>Repairs and Alterations Under 9802.00.40 and 50 </vt:lpstr>
      <vt:lpstr>Any of the following conditions preclude the use of 9802.00.40 and 9802.00.50: </vt:lpstr>
      <vt:lpstr>Repair and Alterations Cont’d</vt:lpstr>
      <vt:lpstr>Repair and Alterations Cont’d</vt:lpstr>
      <vt:lpstr>Declaration by the Person Performing the Repair or Alteration </vt:lpstr>
      <vt:lpstr>Importer's Declaration </vt:lpstr>
      <vt:lpstr>Examples</vt:lpstr>
      <vt:lpstr>Examples </vt:lpstr>
      <vt:lpstr>Examples</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Goods Returned (USGR)</dc:title>
  <dc:creator>Lisa Bosques</dc:creator>
  <cp:lastModifiedBy>Cayli McCormick</cp:lastModifiedBy>
  <cp:revision>16</cp:revision>
  <dcterms:created xsi:type="dcterms:W3CDTF">2023-05-22T21:35:35Z</dcterms:created>
  <dcterms:modified xsi:type="dcterms:W3CDTF">2024-12-05T20:11:50Z</dcterms:modified>
</cp:coreProperties>
</file>