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61" r:id="rId5"/>
    <p:sldId id="291" r:id="rId6"/>
    <p:sldId id="262" r:id="rId7"/>
    <p:sldId id="286" r:id="rId8"/>
    <p:sldId id="283" r:id="rId9"/>
    <p:sldId id="293" r:id="rId10"/>
    <p:sldId id="296" r:id="rId11"/>
    <p:sldId id="292" r:id="rId12"/>
    <p:sldId id="294" r:id="rId13"/>
    <p:sldId id="295" r:id="rId14"/>
    <p:sldId id="280" r:id="rId15"/>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59" d="100"/>
          <a:sy n="59" d="100"/>
        </p:scale>
        <p:origin x="494"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5.wmf"/><Relationship Id="rId5" Type="http://schemas.openxmlformats.org/officeDocument/2006/relationships/image" Target="../media/image7.png"/><Relationship Id="rId10" Type="http://schemas.openxmlformats.org/officeDocument/2006/relationships/oleObject" Target="../embeddings/oleObject2.bin"/><Relationship Id="rId4" Type="http://schemas.openxmlformats.org/officeDocument/2006/relationships/image" Target="../media/image6.png"/><Relationship Id="rId9"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6"/>
          <p:cNvGrpSpPr/>
          <p:nvPr/>
        </p:nvGrpSpPr>
        <p:grpSpPr>
          <a:xfrm>
            <a:off x="545956" y="2608011"/>
            <a:ext cx="17170544" cy="7101724"/>
            <a:chOff x="0" y="10031"/>
            <a:chExt cx="6971199" cy="824420"/>
          </a:xfrm>
        </p:grpSpPr>
        <p:sp>
          <p:nvSpPr>
            <p:cNvPr id="47" name="Freeform 47"/>
            <p:cNvSpPr/>
            <p:nvPr/>
          </p:nvSpPr>
          <p:spPr>
            <a:xfrm>
              <a:off x="0" y="10031"/>
              <a:ext cx="6971199" cy="824420"/>
            </a:xfrm>
            <a:custGeom>
              <a:avLst/>
              <a:gdLst/>
              <a:ahLst/>
              <a:cxnLst/>
              <a:rect l="l" t="t" r="r" b="b"/>
              <a:pathLst>
                <a:path w="6971199" h="751194">
                  <a:moveTo>
                    <a:pt x="0" y="0"/>
                  </a:moveTo>
                  <a:lnTo>
                    <a:pt x="6971199" y="0"/>
                  </a:lnTo>
                  <a:lnTo>
                    <a:pt x="6971199" y="751194"/>
                  </a:lnTo>
                  <a:lnTo>
                    <a:pt x="0" y="751194"/>
                  </a:lnTo>
                  <a:close/>
                </a:path>
              </a:pathLst>
            </a:custGeom>
            <a:solidFill>
              <a:srgbClr val="EE5521"/>
            </a:solidFill>
          </p:spPr>
          <p:txBody>
            <a:bodyPr/>
            <a:lstStyle/>
            <a:p>
              <a:endParaRPr lang="en-US">
                <a:solidFill>
                  <a:srgbClr val="FF0000"/>
                </a:solidFill>
              </a:endParaRPr>
            </a:p>
          </p:txBody>
        </p:sp>
      </p:grpSp>
      <p:pic>
        <p:nvPicPr>
          <p:cNvPr id="66" name="Picture 65">
            <a:extLst>
              <a:ext uri="{FF2B5EF4-FFF2-40B4-BE49-F238E27FC236}">
                <a16:creationId xmlns:a16="http://schemas.microsoft.com/office/drawing/2014/main" id="{53B85A5D-EBB2-46D9-B0FB-1308865B1994}"/>
              </a:ext>
            </a:extLst>
          </p:cNvPr>
          <p:cNvPicPr>
            <a:picLocks noChangeAspect="1"/>
          </p:cNvPicPr>
          <p:nvPr/>
        </p:nvPicPr>
        <p:blipFill rotWithShape="1">
          <a:blip r:embed="rId2">
            <a:extLst>
              <a:ext uri="{28A0092B-C50C-407E-A947-70E740481C1C}">
                <a14:useLocalDpi xmlns:a14="http://schemas.microsoft.com/office/drawing/2010/main" val="0"/>
              </a:ext>
            </a:extLst>
          </a:blip>
          <a:srcRect t="-3788" b="55161"/>
          <a:stretch/>
        </p:blipFill>
        <p:spPr>
          <a:xfrm>
            <a:off x="545957" y="437729"/>
            <a:ext cx="7080089" cy="1939712"/>
          </a:xfrm>
          <a:prstGeom prst="rect">
            <a:avLst/>
          </a:prstGeom>
        </p:spPr>
      </p:pic>
      <p:sp>
        <p:nvSpPr>
          <p:cNvPr id="67" name="Rectangle 66">
            <a:extLst>
              <a:ext uri="{FF2B5EF4-FFF2-40B4-BE49-F238E27FC236}">
                <a16:creationId xmlns:a16="http://schemas.microsoft.com/office/drawing/2014/main" id="{B3E323B6-43A8-4345-93F4-D2154E14CDE4}"/>
              </a:ext>
            </a:extLst>
          </p:cNvPr>
          <p:cNvSpPr/>
          <p:nvPr/>
        </p:nvSpPr>
        <p:spPr>
          <a:xfrm>
            <a:off x="888736" y="3007771"/>
            <a:ext cx="15727218" cy="4793556"/>
          </a:xfrm>
          <a:prstGeom prst="rect">
            <a:avLst/>
          </a:prstGeom>
        </p:spPr>
        <p:txBody>
          <a:bodyPr wrap="square" lIns="91440" tIns="45720" rIns="91440" bIns="45720" anchor="t">
            <a:spAutoFit/>
          </a:bodyPr>
          <a:lstStyle/>
          <a:p>
            <a:pPr>
              <a:lnSpc>
                <a:spcPts val="9100"/>
              </a:lnSpc>
            </a:pPr>
            <a:r>
              <a:rPr lang="en-US" sz="9600" b="1" dirty="0">
                <a:solidFill>
                  <a:srgbClr val="FFFFFF"/>
                </a:solidFill>
              </a:rPr>
              <a:t>CROSS BORDER LOGISTICS</a:t>
            </a:r>
          </a:p>
          <a:p>
            <a:pPr>
              <a:lnSpc>
                <a:spcPts val="9100"/>
              </a:lnSpc>
            </a:pPr>
            <a:r>
              <a:rPr lang="en-US" sz="9600" b="1" dirty="0">
                <a:solidFill>
                  <a:srgbClr val="FFFFFF"/>
                </a:solidFill>
              </a:rPr>
              <a:t>COURIER</a:t>
            </a:r>
          </a:p>
          <a:p>
            <a:pPr>
              <a:lnSpc>
                <a:spcPts val="9100"/>
              </a:lnSpc>
            </a:pPr>
            <a:r>
              <a:rPr lang="en-US" sz="9600" b="1" dirty="0">
                <a:solidFill>
                  <a:srgbClr val="FFFFFF"/>
                </a:solidFill>
              </a:rPr>
              <a:t>FREIGHT FORWARDING</a:t>
            </a:r>
          </a:p>
          <a:p>
            <a:pPr>
              <a:lnSpc>
                <a:spcPts val="9100"/>
              </a:lnSpc>
            </a:pPr>
            <a:r>
              <a:rPr lang="en-US" sz="9600" b="1" dirty="0">
                <a:solidFill>
                  <a:srgbClr val="FFFFFF"/>
                </a:solidFill>
              </a:rPr>
              <a:t>CUSTOMS BROKERAGE</a:t>
            </a:r>
            <a:endParaRPr lang="en-US" sz="9600" dirty="0"/>
          </a:p>
        </p:txBody>
      </p:sp>
      <p:sp>
        <p:nvSpPr>
          <p:cNvPr id="68" name="Rectangle 67">
            <a:extLst>
              <a:ext uri="{FF2B5EF4-FFF2-40B4-BE49-F238E27FC236}">
                <a16:creationId xmlns:a16="http://schemas.microsoft.com/office/drawing/2014/main" id="{EC79E39C-B352-4A34-ABA5-58F06C8D1364}"/>
              </a:ext>
            </a:extLst>
          </p:cNvPr>
          <p:cNvSpPr/>
          <p:nvPr/>
        </p:nvSpPr>
        <p:spPr>
          <a:xfrm>
            <a:off x="888736" y="7823628"/>
            <a:ext cx="11831220" cy="1754326"/>
          </a:xfrm>
          <a:prstGeom prst="rect">
            <a:avLst/>
          </a:prstGeom>
        </p:spPr>
        <p:txBody>
          <a:bodyPr wrap="square">
            <a:spAutoFit/>
          </a:bodyPr>
          <a:lstStyle/>
          <a:p>
            <a:r>
              <a:rPr lang="en-US" sz="3600" dirty="0">
                <a:solidFill>
                  <a:schemeClr val="bg1"/>
                </a:solidFill>
              </a:rPr>
              <a:t>Presented </a:t>
            </a:r>
            <a:r>
              <a:rPr lang="en-US" sz="3600">
                <a:solidFill>
                  <a:schemeClr val="bg1"/>
                </a:solidFill>
              </a:rPr>
              <a:t>by </a:t>
            </a:r>
            <a:endParaRPr lang="en-US" sz="3600" dirty="0" smtClean="0">
              <a:solidFill>
                <a:schemeClr val="bg1"/>
              </a:solidFill>
            </a:endParaRPr>
          </a:p>
          <a:p>
            <a:r>
              <a:rPr lang="en-US" sz="3600" b="1" dirty="0" smtClean="0">
                <a:solidFill>
                  <a:schemeClr val="bg1"/>
                </a:solidFill>
              </a:rPr>
              <a:t>Tel</a:t>
            </a:r>
            <a:r>
              <a:rPr lang="en-US" sz="3600" b="1" dirty="0">
                <a:solidFill>
                  <a:schemeClr val="bg1"/>
                </a:solidFill>
              </a:rPr>
              <a:t>: </a:t>
            </a:r>
            <a:r>
              <a:rPr lang="en-US" sz="3600" dirty="0">
                <a:solidFill>
                  <a:schemeClr val="bg1"/>
                </a:solidFill>
              </a:rPr>
              <a:t>204-784-4800 </a:t>
            </a:r>
          </a:p>
          <a:p>
            <a:r>
              <a:rPr lang="en-US" sz="3600" b="1" dirty="0">
                <a:solidFill>
                  <a:schemeClr val="bg1"/>
                </a:solidFill>
              </a:rPr>
              <a:t>Email: </a:t>
            </a:r>
            <a:r>
              <a:rPr lang="en-US" sz="3600" dirty="0" smtClean="0">
                <a:solidFill>
                  <a:schemeClr val="bg1"/>
                </a:solidFill>
              </a:rPr>
              <a:t>sales@frontierscs.com</a:t>
            </a:r>
            <a:endParaRPr lang="en-US" sz="3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6"/>
          <p:cNvGrpSpPr/>
          <p:nvPr/>
        </p:nvGrpSpPr>
        <p:grpSpPr>
          <a:xfrm>
            <a:off x="0" y="0"/>
            <a:ext cx="18288000" cy="1802860"/>
            <a:chOff x="0" y="10031"/>
            <a:chExt cx="6971199" cy="824420"/>
          </a:xfrm>
        </p:grpSpPr>
        <p:sp>
          <p:nvSpPr>
            <p:cNvPr id="47" name="Freeform 47"/>
            <p:cNvSpPr/>
            <p:nvPr/>
          </p:nvSpPr>
          <p:spPr>
            <a:xfrm>
              <a:off x="0" y="10031"/>
              <a:ext cx="6971199" cy="824420"/>
            </a:xfrm>
            <a:custGeom>
              <a:avLst/>
              <a:gdLst/>
              <a:ahLst/>
              <a:cxnLst/>
              <a:rect l="l" t="t" r="r" b="b"/>
              <a:pathLst>
                <a:path w="6971199" h="751194">
                  <a:moveTo>
                    <a:pt x="0" y="0"/>
                  </a:moveTo>
                  <a:lnTo>
                    <a:pt x="6971199" y="0"/>
                  </a:lnTo>
                  <a:lnTo>
                    <a:pt x="6971199" y="751194"/>
                  </a:lnTo>
                  <a:lnTo>
                    <a:pt x="0" y="751194"/>
                  </a:lnTo>
                  <a:close/>
                </a:path>
              </a:pathLst>
            </a:custGeom>
            <a:solidFill>
              <a:srgbClr val="EE5521"/>
            </a:solidFill>
          </p:spPr>
        </p:sp>
      </p:grpSp>
      <p:sp>
        <p:nvSpPr>
          <p:cNvPr id="56" name="TextBox 56"/>
          <p:cNvSpPr txBox="1"/>
          <p:nvPr/>
        </p:nvSpPr>
        <p:spPr>
          <a:xfrm>
            <a:off x="0" y="308645"/>
            <a:ext cx="18288000" cy="1120775"/>
          </a:xfrm>
          <a:prstGeom prst="rect">
            <a:avLst/>
          </a:prstGeom>
        </p:spPr>
        <p:txBody>
          <a:bodyPr wrap="square" lIns="0" tIns="0" rIns="0" bIns="0" rtlCol="0" anchor="t">
            <a:spAutoFit/>
          </a:bodyPr>
          <a:lstStyle/>
          <a:p>
            <a:pPr algn="ctr">
              <a:lnSpc>
                <a:spcPts val="9100"/>
              </a:lnSpc>
            </a:pPr>
            <a:r>
              <a:rPr lang="en-US" sz="7200" dirty="0">
                <a:solidFill>
                  <a:srgbClr val="FFFFFF"/>
                </a:solidFill>
              </a:rPr>
              <a:t>FREIGHT &amp; COURIER </a:t>
            </a:r>
          </a:p>
        </p:txBody>
      </p:sp>
      <p:pic>
        <p:nvPicPr>
          <p:cNvPr id="66" name="Picture 65">
            <a:extLst>
              <a:ext uri="{FF2B5EF4-FFF2-40B4-BE49-F238E27FC236}">
                <a16:creationId xmlns:a16="http://schemas.microsoft.com/office/drawing/2014/main" id="{53B85A5D-EBB2-46D9-B0FB-1308865B19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88" b="55161"/>
          <a:stretch/>
        </p:blipFill>
        <p:spPr>
          <a:xfrm>
            <a:off x="15849600" y="9603470"/>
            <a:ext cx="2362199" cy="647165"/>
          </a:xfrm>
          <a:prstGeom prst="rect">
            <a:avLst/>
          </a:prstGeom>
        </p:spPr>
      </p:pic>
      <p:sp>
        <p:nvSpPr>
          <p:cNvPr id="36" name="Rectangle 35">
            <a:extLst>
              <a:ext uri="{FF2B5EF4-FFF2-40B4-BE49-F238E27FC236}">
                <a16:creationId xmlns:a16="http://schemas.microsoft.com/office/drawing/2014/main" id="{84C03C3F-CB64-4A54-A01C-2EAD9E2C5041}"/>
              </a:ext>
            </a:extLst>
          </p:cNvPr>
          <p:cNvSpPr/>
          <p:nvPr/>
        </p:nvSpPr>
        <p:spPr>
          <a:xfrm>
            <a:off x="776269" y="2179397"/>
            <a:ext cx="7972223" cy="707886"/>
          </a:xfrm>
          <a:prstGeom prst="rect">
            <a:avLst/>
          </a:prstGeom>
        </p:spPr>
        <p:txBody>
          <a:bodyPr wrap="square">
            <a:spAutoFit/>
          </a:bodyPr>
          <a:lstStyle/>
          <a:p>
            <a:r>
              <a:rPr lang="en-US" sz="4000" b="1" dirty="0"/>
              <a:t>LTL &amp; PARCEL DELIVERY</a:t>
            </a:r>
          </a:p>
        </p:txBody>
      </p:sp>
      <p:sp>
        <p:nvSpPr>
          <p:cNvPr id="40" name="TextBox 52">
            <a:extLst>
              <a:ext uri="{FF2B5EF4-FFF2-40B4-BE49-F238E27FC236}">
                <a16:creationId xmlns:a16="http://schemas.microsoft.com/office/drawing/2014/main" id="{FD35DBE3-C9E5-4667-B302-5148025B05AA}"/>
              </a:ext>
            </a:extLst>
          </p:cNvPr>
          <p:cNvSpPr txBox="1"/>
          <p:nvPr/>
        </p:nvSpPr>
        <p:spPr>
          <a:xfrm>
            <a:off x="919476" y="2881149"/>
            <a:ext cx="9240524" cy="2154436"/>
          </a:xfrm>
          <a:prstGeom prst="rect">
            <a:avLst/>
          </a:prstGeom>
        </p:spPr>
        <p:txBody>
          <a:bodyPr wrap="square" lIns="0" tIns="0" rIns="0" bIns="0" rtlCol="0" anchor="t">
            <a:spAutoFit/>
          </a:bodyPr>
          <a:lstStyle/>
          <a:p>
            <a:pPr>
              <a:lnSpc>
                <a:spcPts val="4213"/>
              </a:lnSpc>
            </a:pPr>
            <a:r>
              <a:rPr lang="en-US" sz="3200" dirty="0"/>
              <a:t>We provide last mile LTL &amp; parcel delivery throughout Canada. With a combination of fixed assets &amp; partners, Frontier delivers to over 800,000 Canadian postal codes for home delivery.</a:t>
            </a:r>
            <a:endParaRPr lang="en-US" sz="3200" dirty="0">
              <a:latin typeface="+mj-lt"/>
              <a:ea typeface="Lato" panose="020F0502020204030203" pitchFamily="34" charset="0"/>
              <a:cs typeface="Lato" panose="020F0502020204030203" pitchFamily="34" charset="0"/>
            </a:endParaRPr>
          </a:p>
        </p:txBody>
      </p:sp>
      <p:sp>
        <p:nvSpPr>
          <p:cNvPr id="30" name="Rectangle 29">
            <a:extLst>
              <a:ext uri="{FF2B5EF4-FFF2-40B4-BE49-F238E27FC236}">
                <a16:creationId xmlns:a16="http://schemas.microsoft.com/office/drawing/2014/main" id="{4CF95BD7-3382-4F88-87EC-69575F5FF166}"/>
              </a:ext>
            </a:extLst>
          </p:cNvPr>
          <p:cNvSpPr/>
          <p:nvPr/>
        </p:nvSpPr>
        <p:spPr>
          <a:xfrm>
            <a:off x="776268" y="5451023"/>
            <a:ext cx="7972223" cy="707886"/>
          </a:xfrm>
          <a:prstGeom prst="rect">
            <a:avLst/>
          </a:prstGeom>
        </p:spPr>
        <p:txBody>
          <a:bodyPr wrap="square">
            <a:spAutoFit/>
          </a:bodyPr>
          <a:lstStyle/>
          <a:p>
            <a:r>
              <a:rPr lang="en-US" sz="4000" b="1" dirty="0"/>
              <a:t>FEATURES:</a:t>
            </a:r>
          </a:p>
        </p:txBody>
      </p:sp>
      <p:sp>
        <p:nvSpPr>
          <p:cNvPr id="33" name="TextBox 52">
            <a:extLst>
              <a:ext uri="{FF2B5EF4-FFF2-40B4-BE49-F238E27FC236}">
                <a16:creationId xmlns:a16="http://schemas.microsoft.com/office/drawing/2014/main" id="{F1D2ABFA-D31F-4472-A752-4FF2F3056048}"/>
              </a:ext>
            </a:extLst>
          </p:cNvPr>
          <p:cNvSpPr txBox="1"/>
          <p:nvPr/>
        </p:nvSpPr>
        <p:spPr>
          <a:xfrm>
            <a:off x="919476" y="6158909"/>
            <a:ext cx="9193950" cy="3770263"/>
          </a:xfrm>
          <a:prstGeom prst="rect">
            <a:avLst/>
          </a:prstGeom>
        </p:spPr>
        <p:txBody>
          <a:bodyPr wrap="square" lIns="0" tIns="0" rIns="0" bIns="0" rtlCol="0" anchor="t">
            <a:spAutoFit/>
          </a:bodyPr>
          <a:lstStyle/>
          <a:p>
            <a:pPr marL="457200" indent="-457200">
              <a:lnSpc>
                <a:spcPts val="4213"/>
              </a:lnSpc>
              <a:buFont typeface="Arial" panose="020B0604020202020204" pitchFamily="34" charset="0"/>
              <a:buChar char="•"/>
            </a:pPr>
            <a:r>
              <a:rPr lang="en-US" sz="3200" dirty="0"/>
              <a:t>Combine multiple shipments into a single load to </a:t>
            </a:r>
            <a:r>
              <a:rPr lang="en-US" sz="3200" b="1" dirty="0"/>
              <a:t>optimizes space and increase operational efficiencies</a:t>
            </a:r>
            <a:r>
              <a:rPr lang="en-US" sz="3200" dirty="0"/>
              <a:t>.</a:t>
            </a:r>
          </a:p>
          <a:p>
            <a:pPr marL="457200" indent="-457200">
              <a:lnSpc>
                <a:spcPts val="4213"/>
              </a:lnSpc>
              <a:buFont typeface="Arial" panose="020B0604020202020204" pitchFamily="34" charset="0"/>
              <a:buChar char="•"/>
            </a:pPr>
            <a:r>
              <a:rPr lang="en-US" sz="3200" dirty="0"/>
              <a:t>Use tracking </a:t>
            </a:r>
            <a:r>
              <a:rPr lang="en-US" sz="3200" b="1" dirty="0"/>
              <a:t>technologies with detailed reports.</a:t>
            </a:r>
          </a:p>
          <a:p>
            <a:pPr marL="457200" indent="-457200">
              <a:lnSpc>
                <a:spcPts val="4213"/>
              </a:lnSpc>
              <a:buFont typeface="Arial" panose="020B0604020202020204" pitchFamily="34" charset="0"/>
              <a:buChar char="•"/>
            </a:pPr>
            <a:r>
              <a:rPr lang="en-US" sz="3200" b="1" dirty="0"/>
              <a:t>Cut down on shipping costs </a:t>
            </a:r>
            <a:r>
              <a:rPr lang="en-US" sz="3200" dirty="0"/>
              <a:t>while maintaining reliable delivery services.</a:t>
            </a:r>
          </a:p>
          <a:p>
            <a:pPr marL="457200" indent="-457200">
              <a:lnSpc>
                <a:spcPts val="4213"/>
              </a:lnSpc>
              <a:buFont typeface="Arial" panose="020B0604020202020204" pitchFamily="34" charset="0"/>
              <a:buChar char="•"/>
            </a:pPr>
            <a:endParaRPr lang="en-US" sz="3200" dirty="0"/>
          </a:p>
        </p:txBody>
      </p:sp>
      <p:pic>
        <p:nvPicPr>
          <p:cNvPr id="5" name="Picture 4">
            <a:extLst>
              <a:ext uri="{FF2B5EF4-FFF2-40B4-BE49-F238E27FC236}">
                <a16:creationId xmlns:a16="http://schemas.microsoft.com/office/drawing/2014/main" id="{FC6C80C9-70CD-4BE1-942C-5146C8A1E4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30" t="5926" r="3202" b="40218"/>
          <a:stretch/>
        </p:blipFill>
        <p:spPr>
          <a:xfrm>
            <a:off x="10303207" y="2345240"/>
            <a:ext cx="7072120" cy="3361977"/>
          </a:xfrm>
          <a:prstGeom prst="rect">
            <a:avLst/>
          </a:prstGeom>
        </p:spPr>
      </p:pic>
      <p:pic>
        <p:nvPicPr>
          <p:cNvPr id="17" name="Picture 16">
            <a:extLst>
              <a:ext uri="{FF2B5EF4-FFF2-40B4-BE49-F238E27FC236}">
                <a16:creationId xmlns:a16="http://schemas.microsoft.com/office/drawing/2014/main" id="{76B3BB46-EB3E-417F-B944-BDC2F5C025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73" r="18423"/>
          <a:stretch/>
        </p:blipFill>
        <p:spPr>
          <a:xfrm>
            <a:off x="10303207" y="5896532"/>
            <a:ext cx="3706165" cy="3494031"/>
          </a:xfrm>
          <a:prstGeom prst="rect">
            <a:avLst/>
          </a:prstGeom>
        </p:spPr>
      </p:pic>
      <p:pic>
        <p:nvPicPr>
          <p:cNvPr id="18" name="Picture 17">
            <a:extLst>
              <a:ext uri="{FF2B5EF4-FFF2-40B4-BE49-F238E27FC236}">
                <a16:creationId xmlns:a16="http://schemas.microsoft.com/office/drawing/2014/main" id="{7845993F-FEF0-4002-A48E-B58B48BE9624}"/>
              </a:ext>
            </a:extLst>
          </p:cNvPr>
          <p:cNvPicPr>
            <a:picLocks noChangeAspect="1"/>
          </p:cNvPicPr>
          <p:nvPr/>
        </p:nvPicPr>
        <p:blipFill rotWithShape="1">
          <a:blip r:embed="rId5">
            <a:extLst>
              <a:ext uri="{28A0092B-C50C-407E-A947-70E740481C1C}">
                <a14:useLocalDpi xmlns:a14="http://schemas.microsoft.com/office/drawing/2010/main" val="0"/>
              </a:ext>
            </a:extLst>
          </a:blip>
          <a:srcRect l="21792" r="21063" b="14968"/>
          <a:stretch/>
        </p:blipFill>
        <p:spPr>
          <a:xfrm>
            <a:off x="14227513" y="5877598"/>
            <a:ext cx="3147813" cy="3512966"/>
          </a:xfrm>
          <a:prstGeom prst="rect">
            <a:avLst/>
          </a:prstGeom>
        </p:spPr>
      </p:pic>
    </p:spTree>
    <p:extLst>
      <p:ext uri="{BB962C8B-B14F-4D97-AF65-F5344CB8AC3E}">
        <p14:creationId xmlns:p14="http://schemas.microsoft.com/office/powerpoint/2010/main" val="333041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6"/>
          <p:cNvGrpSpPr/>
          <p:nvPr/>
        </p:nvGrpSpPr>
        <p:grpSpPr>
          <a:xfrm>
            <a:off x="0" y="-179882"/>
            <a:ext cx="18288000" cy="1982742"/>
            <a:chOff x="0" y="10031"/>
            <a:chExt cx="6971199" cy="824420"/>
          </a:xfrm>
        </p:grpSpPr>
        <p:sp>
          <p:nvSpPr>
            <p:cNvPr id="47" name="Freeform 47"/>
            <p:cNvSpPr/>
            <p:nvPr/>
          </p:nvSpPr>
          <p:spPr>
            <a:xfrm>
              <a:off x="0" y="10031"/>
              <a:ext cx="6971199" cy="824420"/>
            </a:xfrm>
            <a:custGeom>
              <a:avLst/>
              <a:gdLst/>
              <a:ahLst/>
              <a:cxnLst/>
              <a:rect l="l" t="t" r="r" b="b"/>
              <a:pathLst>
                <a:path w="6971199" h="751194">
                  <a:moveTo>
                    <a:pt x="0" y="0"/>
                  </a:moveTo>
                  <a:lnTo>
                    <a:pt x="6971199" y="0"/>
                  </a:lnTo>
                  <a:lnTo>
                    <a:pt x="6971199" y="751194"/>
                  </a:lnTo>
                  <a:lnTo>
                    <a:pt x="0" y="751194"/>
                  </a:lnTo>
                  <a:close/>
                </a:path>
              </a:pathLst>
            </a:custGeom>
            <a:solidFill>
              <a:srgbClr val="EE5521"/>
            </a:solidFill>
          </p:spPr>
        </p:sp>
      </p:grpSp>
      <p:pic>
        <p:nvPicPr>
          <p:cNvPr id="66" name="Picture 65">
            <a:extLst>
              <a:ext uri="{FF2B5EF4-FFF2-40B4-BE49-F238E27FC236}">
                <a16:creationId xmlns:a16="http://schemas.microsoft.com/office/drawing/2014/main" id="{53B85A5D-EBB2-46D9-B0FB-1308865B19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88" b="55161"/>
          <a:stretch/>
        </p:blipFill>
        <p:spPr>
          <a:xfrm>
            <a:off x="15849600" y="9603470"/>
            <a:ext cx="2362199" cy="647165"/>
          </a:xfrm>
          <a:prstGeom prst="rect">
            <a:avLst/>
          </a:prstGeom>
        </p:spPr>
      </p:pic>
      <p:sp>
        <p:nvSpPr>
          <p:cNvPr id="23" name="TextBox 52">
            <a:extLst>
              <a:ext uri="{FF2B5EF4-FFF2-40B4-BE49-F238E27FC236}">
                <a16:creationId xmlns:a16="http://schemas.microsoft.com/office/drawing/2014/main" id="{FD35DBE3-C9E5-4667-B302-5148025B05AA}"/>
              </a:ext>
            </a:extLst>
          </p:cNvPr>
          <p:cNvSpPr txBox="1"/>
          <p:nvPr/>
        </p:nvSpPr>
        <p:spPr>
          <a:xfrm>
            <a:off x="1079143" y="8741696"/>
            <a:ext cx="15929144" cy="861774"/>
          </a:xfrm>
          <a:prstGeom prst="rect">
            <a:avLst/>
          </a:prstGeom>
        </p:spPr>
        <p:txBody>
          <a:bodyPr wrap="square" lIns="0" tIns="0" rIns="0" bIns="0" rtlCol="0" anchor="t">
            <a:spAutoFit/>
          </a:bodyPr>
          <a:lstStyle/>
          <a:p>
            <a:r>
              <a:rPr lang="en-US" sz="2800" dirty="0">
                <a:latin typeface="+mj-lt"/>
              </a:rPr>
              <a:t>Our one-on-one customer service focus ensures your business is supported by a team of experienced individuals that know your products and how to keep your supply chain moving freely.</a:t>
            </a:r>
            <a:endParaRPr lang="en-CA" sz="2800" dirty="0">
              <a:latin typeface="+mj-lt"/>
            </a:endParaRPr>
          </a:p>
        </p:txBody>
      </p:sp>
      <p:sp>
        <p:nvSpPr>
          <p:cNvPr id="25" name="Rectangle 24">
            <a:extLst>
              <a:ext uri="{FF2B5EF4-FFF2-40B4-BE49-F238E27FC236}">
                <a16:creationId xmlns:a16="http://schemas.microsoft.com/office/drawing/2014/main" id="{84C03C3F-CB64-4A54-A01C-2EAD9E2C5041}"/>
              </a:ext>
            </a:extLst>
          </p:cNvPr>
          <p:cNvSpPr/>
          <p:nvPr/>
        </p:nvSpPr>
        <p:spPr>
          <a:xfrm>
            <a:off x="943677" y="8033810"/>
            <a:ext cx="7972222" cy="707886"/>
          </a:xfrm>
          <a:prstGeom prst="rect">
            <a:avLst/>
          </a:prstGeom>
        </p:spPr>
        <p:txBody>
          <a:bodyPr wrap="square">
            <a:spAutoFit/>
          </a:bodyPr>
          <a:lstStyle/>
          <a:p>
            <a:r>
              <a:rPr lang="en-US" sz="4000" b="1" dirty="0"/>
              <a:t>ONE CLIENT – ONE TEAM APPROACH</a:t>
            </a:r>
          </a:p>
        </p:txBody>
      </p:sp>
      <p:sp>
        <p:nvSpPr>
          <p:cNvPr id="30" name="Rectangle 29">
            <a:extLst>
              <a:ext uri="{FF2B5EF4-FFF2-40B4-BE49-F238E27FC236}">
                <a16:creationId xmlns:a16="http://schemas.microsoft.com/office/drawing/2014/main" id="{84C03C3F-CB64-4A54-A01C-2EAD9E2C5041}"/>
              </a:ext>
            </a:extLst>
          </p:cNvPr>
          <p:cNvSpPr/>
          <p:nvPr/>
        </p:nvSpPr>
        <p:spPr>
          <a:xfrm>
            <a:off x="943677" y="4806737"/>
            <a:ext cx="7972222" cy="631711"/>
          </a:xfrm>
          <a:prstGeom prst="rect">
            <a:avLst/>
          </a:prstGeom>
        </p:spPr>
        <p:txBody>
          <a:bodyPr wrap="square">
            <a:spAutoFit/>
          </a:bodyPr>
          <a:lstStyle/>
          <a:p>
            <a:pPr>
              <a:lnSpc>
                <a:spcPts val="4213"/>
              </a:lnSpc>
            </a:pPr>
            <a:r>
              <a:rPr lang="en-US" sz="4000" b="1" dirty="0"/>
              <a:t>SPECIALIZED SOLUTIONS </a:t>
            </a:r>
          </a:p>
        </p:txBody>
      </p:sp>
      <p:sp>
        <p:nvSpPr>
          <p:cNvPr id="31" name="TextBox 52">
            <a:extLst>
              <a:ext uri="{FF2B5EF4-FFF2-40B4-BE49-F238E27FC236}">
                <a16:creationId xmlns:a16="http://schemas.microsoft.com/office/drawing/2014/main" id="{FD35DBE3-C9E5-4667-B302-5148025B05AA}"/>
              </a:ext>
            </a:extLst>
          </p:cNvPr>
          <p:cNvSpPr txBox="1"/>
          <p:nvPr/>
        </p:nvSpPr>
        <p:spPr>
          <a:xfrm>
            <a:off x="1083057" y="5503792"/>
            <a:ext cx="16502886" cy="2154436"/>
          </a:xfrm>
          <a:prstGeom prst="rect">
            <a:avLst/>
          </a:prstGeom>
        </p:spPr>
        <p:txBody>
          <a:bodyPr wrap="square" lIns="0" tIns="0" rIns="0" bIns="0" rtlCol="0" anchor="t">
            <a:spAutoFit/>
          </a:bodyPr>
          <a:lstStyle/>
          <a:p>
            <a:pPr>
              <a:lnSpc>
                <a:spcPts val="4213"/>
              </a:lnSpc>
            </a:pPr>
            <a:r>
              <a:rPr lang="en-US" sz="2800" dirty="0"/>
              <a:t>With strategically located facilities in Winnipeg, Toronto, Chicago, and Seattle, we specialize in providing customized solutions that grow with your business. We tailor our strategies and services to fit your budget and business needs. With all our warehouses, cross-docking facilities and operations located in one building, we always ensure simple and efficient service to you and your market. </a:t>
            </a:r>
            <a:endParaRPr lang="en-US" sz="2800" dirty="0">
              <a:ea typeface="Lato" panose="020F0502020204030203" pitchFamily="34" charset="0"/>
              <a:cs typeface="Lato" panose="020F0502020204030203" pitchFamily="34" charset="0"/>
            </a:endParaRPr>
          </a:p>
        </p:txBody>
      </p:sp>
      <p:sp>
        <p:nvSpPr>
          <p:cNvPr id="32" name="Rectangle 31">
            <a:extLst>
              <a:ext uri="{FF2B5EF4-FFF2-40B4-BE49-F238E27FC236}">
                <a16:creationId xmlns:a16="http://schemas.microsoft.com/office/drawing/2014/main" id="{84C03C3F-CB64-4A54-A01C-2EAD9E2C5041}"/>
              </a:ext>
            </a:extLst>
          </p:cNvPr>
          <p:cNvSpPr/>
          <p:nvPr/>
        </p:nvSpPr>
        <p:spPr>
          <a:xfrm>
            <a:off x="943677" y="2287070"/>
            <a:ext cx="7972222" cy="630942"/>
          </a:xfrm>
          <a:prstGeom prst="rect">
            <a:avLst/>
          </a:prstGeom>
        </p:spPr>
        <p:txBody>
          <a:bodyPr wrap="square">
            <a:spAutoFit/>
          </a:bodyPr>
          <a:lstStyle/>
          <a:p>
            <a:pPr>
              <a:lnSpc>
                <a:spcPts val="4213"/>
              </a:lnSpc>
            </a:pPr>
            <a:r>
              <a:rPr lang="en-US" sz="4000" b="1" dirty="0"/>
              <a:t>EXPERT EXPERIENCE </a:t>
            </a:r>
          </a:p>
        </p:txBody>
      </p:sp>
      <p:sp>
        <p:nvSpPr>
          <p:cNvPr id="33" name="TextBox 52">
            <a:extLst>
              <a:ext uri="{FF2B5EF4-FFF2-40B4-BE49-F238E27FC236}">
                <a16:creationId xmlns:a16="http://schemas.microsoft.com/office/drawing/2014/main" id="{FD35DBE3-C9E5-4667-B302-5148025B05AA}"/>
              </a:ext>
            </a:extLst>
          </p:cNvPr>
          <p:cNvSpPr txBox="1"/>
          <p:nvPr/>
        </p:nvSpPr>
        <p:spPr>
          <a:xfrm>
            <a:off x="1079143" y="2817829"/>
            <a:ext cx="16787407" cy="1615827"/>
          </a:xfrm>
          <a:prstGeom prst="rect">
            <a:avLst/>
          </a:prstGeom>
        </p:spPr>
        <p:txBody>
          <a:bodyPr wrap="square" lIns="0" tIns="0" rIns="0" bIns="0" rtlCol="0" anchor="t">
            <a:spAutoFit/>
          </a:bodyPr>
          <a:lstStyle/>
          <a:p>
            <a:pPr>
              <a:lnSpc>
                <a:spcPts val="4213"/>
              </a:lnSpc>
            </a:pPr>
            <a:r>
              <a:rPr lang="en-US" sz="2800" dirty="0"/>
              <a:t>Headquartered in Winnipeg, Canada, Frontier is dedicated to working with businesses to save them money by creating dependable solutions for today and the future. We pride ourselves on knowing all our customers on a personal level and working with them to create simple, customized solutions delivered by experts. </a:t>
            </a:r>
            <a:endParaRPr lang="en-US" sz="2800" dirty="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3165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6"/>
          <p:cNvGrpSpPr/>
          <p:nvPr/>
        </p:nvGrpSpPr>
        <p:grpSpPr>
          <a:xfrm>
            <a:off x="0" y="0"/>
            <a:ext cx="18288000" cy="1802860"/>
            <a:chOff x="0" y="10031"/>
            <a:chExt cx="6971199" cy="824420"/>
          </a:xfrm>
        </p:grpSpPr>
        <p:sp>
          <p:nvSpPr>
            <p:cNvPr id="47" name="Freeform 47"/>
            <p:cNvSpPr/>
            <p:nvPr/>
          </p:nvSpPr>
          <p:spPr>
            <a:xfrm>
              <a:off x="0" y="10031"/>
              <a:ext cx="6971199" cy="824420"/>
            </a:xfrm>
            <a:custGeom>
              <a:avLst/>
              <a:gdLst/>
              <a:ahLst/>
              <a:cxnLst/>
              <a:rect l="l" t="t" r="r" b="b"/>
              <a:pathLst>
                <a:path w="6971199" h="751194">
                  <a:moveTo>
                    <a:pt x="0" y="0"/>
                  </a:moveTo>
                  <a:lnTo>
                    <a:pt x="6971199" y="0"/>
                  </a:lnTo>
                  <a:lnTo>
                    <a:pt x="6971199" y="751194"/>
                  </a:lnTo>
                  <a:lnTo>
                    <a:pt x="0" y="751194"/>
                  </a:lnTo>
                  <a:close/>
                </a:path>
              </a:pathLst>
            </a:custGeom>
            <a:solidFill>
              <a:srgbClr val="EE5521"/>
            </a:solidFill>
          </p:spPr>
        </p:sp>
      </p:grpSp>
      <p:sp>
        <p:nvSpPr>
          <p:cNvPr id="56" name="TextBox 56"/>
          <p:cNvSpPr txBox="1"/>
          <p:nvPr/>
        </p:nvSpPr>
        <p:spPr>
          <a:xfrm>
            <a:off x="0" y="308645"/>
            <a:ext cx="18288000" cy="1120775"/>
          </a:xfrm>
          <a:prstGeom prst="rect">
            <a:avLst/>
          </a:prstGeom>
        </p:spPr>
        <p:txBody>
          <a:bodyPr wrap="square" lIns="0" tIns="0" rIns="0" bIns="0" rtlCol="0" anchor="t">
            <a:spAutoFit/>
          </a:bodyPr>
          <a:lstStyle/>
          <a:p>
            <a:pPr algn="ctr">
              <a:lnSpc>
                <a:spcPts val="9100"/>
              </a:lnSpc>
            </a:pPr>
            <a:r>
              <a:rPr lang="en-US" sz="7200" dirty="0">
                <a:solidFill>
                  <a:srgbClr val="FFFFFF"/>
                </a:solidFill>
              </a:rPr>
              <a:t>ABOUT FRONTIER</a:t>
            </a:r>
          </a:p>
        </p:txBody>
      </p:sp>
      <p:sp>
        <p:nvSpPr>
          <p:cNvPr id="36" name="Rectangle 35">
            <a:extLst>
              <a:ext uri="{FF2B5EF4-FFF2-40B4-BE49-F238E27FC236}">
                <a16:creationId xmlns:a16="http://schemas.microsoft.com/office/drawing/2014/main" id="{84C03C3F-CB64-4A54-A01C-2EAD9E2C5041}"/>
              </a:ext>
            </a:extLst>
          </p:cNvPr>
          <p:cNvSpPr/>
          <p:nvPr/>
        </p:nvSpPr>
        <p:spPr>
          <a:xfrm>
            <a:off x="891797" y="2341312"/>
            <a:ext cx="9166603" cy="1323439"/>
          </a:xfrm>
          <a:prstGeom prst="rect">
            <a:avLst/>
          </a:prstGeom>
        </p:spPr>
        <p:txBody>
          <a:bodyPr wrap="square">
            <a:spAutoFit/>
          </a:bodyPr>
          <a:lstStyle/>
          <a:p>
            <a:r>
              <a:rPr lang="en-US" sz="4000" b="1" dirty="0">
                <a:ea typeface="Lato" panose="020F0502020204030203" pitchFamily="34" charset="0"/>
                <a:cs typeface="Lato" panose="020F0502020204030203" pitchFamily="34" charset="0"/>
              </a:rPr>
              <a:t>A LEADING PROVIDER OF LOGISTICS &amp; CUSTOMS BROKERAGE SERVICES</a:t>
            </a:r>
            <a:endParaRPr lang="en-US" sz="4000" b="1" dirty="0"/>
          </a:p>
        </p:txBody>
      </p:sp>
      <p:sp>
        <p:nvSpPr>
          <p:cNvPr id="40" name="TextBox 52">
            <a:extLst>
              <a:ext uri="{FF2B5EF4-FFF2-40B4-BE49-F238E27FC236}">
                <a16:creationId xmlns:a16="http://schemas.microsoft.com/office/drawing/2014/main" id="{FD35DBE3-C9E5-4667-B302-5148025B05AA}"/>
              </a:ext>
            </a:extLst>
          </p:cNvPr>
          <p:cNvSpPr txBox="1"/>
          <p:nvPr/>
        </p:nvSpPr>
        <p:spPr>
          <a:xfrm>
            <a:off x="891797" y="4292954"/>
            <a:ext cx="7403117" cy="4821192"/>
          </a:xfrm>
          <a:prstGeom prst="rect">
            <a:avLst/>
          </a:prstGeom>
        </p:spPr>
        <p:txBody>
          <a:bodyPr wrap="square" lIns="0" tIns="0" rIns="0" bIns="0" rtlCol="0" anchor="t">
            <a:spAutoFit/>
          </a:bodyPr>
          <a:lstStyle/>
          <a:p>
            <a:pPr>
              <a:lnSpc>
                <a:spcPts val="4213"/>
              </a:lnSpc>
            </a:pPr>
            <a:r>
              <a:rPr lang="en-US" sz="3200" b="1" dirty="0"/>
              <a:t>Frontier Supply Chain Solutions Inc.</a:t>
            </a:r>
            <a:r>
              <a:rPr lang="en-US" sz="3200" dirty="0"/>
              <a:t> is a full-service provider </a:t>
            </a:r>
            <a:r>
              <a:rPr lang="en-US" sz="3200" dirty="0" smtClean="0"/>
              <a:t>of Cross border Logistics</a:t>
            </a:r>
            <a:r>
              <a:rPr lang="en-US" sz="3200" dirty="0"/>
              <a:t>, </a:t>
            </a:r>
            <a:endParaRPr lang="en-US" sz="3200" dirty="0" smtClean="0"/>
          </a:p>
          <a:p>
            <a:pPr>
              <a:lnSpc>
                <a:spcPts val="4213"/>
              </a:lnSpc>
            </a:pPr>
            <a:r>
              <a:rPr lang="en-US" sz="3200" dirty="0" smtClean="0"/>
              <a:t>US </a:t>
            </a:r>
            <a:r>
              <a:rPr lang="en-US" sz="3200" dirty="0"/>
              <a:t>&amp; Canadian customs </a:t>
            </a:r>
            <a:r>
              <a:rPr lang="en-US" sz="3200" dirty="0" smtClean="0"/>
              <a:t>brokerage, Freight Forwarding and Courier services</a:t>
            </a:r>
            <a:r>
              <a:rPr lang="en-US" sz="3200" dirty="0"/>
              <a:t>. </a:t>
            </a:r>
            <a:endParaRPr lang="en-US" sz="3200" dirty="0" smtClean="0"/>
          </a:p>
          <a:p>
            <a:pPr>
              <a:lnSpc>
                <a:spcPts val="4213"/>
              </a:lnSpc>
            </a:pPr>
            <a:endParaRPr lang="en-US" sz="3200" dirty="0"/>
          </a:p>
          <a:p>
            <a:pPr>
              <a:lnSpc>
                <a:spcPts val="4213"/>
              </a:lnSpc>
            </a:pPr>
            <a:r>
              <a:rPr lang="en-US" sz="3200" dirty="0" smtClean="0"/>
              <a:t>By </a:t>
            </a:r>
            <a:r>
              <a:rPr lang="en-US" sz="3200" dirty="0"/>
              <a:t>combining our strengths in these three fields, Frontier can create comprehensive North American supply chain solutions for businesses of all sizes and industries.</a:t>
            </a:r>
            <a:endParaRPr lang="en-US" sz="3200" dirty="0">
              <a:ea typeface="Lato" panose="020F0502020204030203" pitchFamily="34" charset="0"/>
              <a:cs typeface="Lato" panose="020F0502020204030203" pitchFamily="34" charset="0"/>
            </a:endParaRPr>
          </a:p>
        </p:txBody>
      </p:sp>
      <p:pic>
        <p:nvPicPr>
          <p:cNvPr id="66" name="Picture 65">
            <a:extLst>
              <a:ext uri="{FF2B5EF4-FFF2-40B4-BE49-F238E27FC236}">
                <a16:creationId xmlns:a16="http://schemas.microsoft.com/office/drawing/2014/main" id="{53B85A5D-EBB2-46D9-B0FB-1308865B19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88" b="55161"/>
          <a:stretch/>
        </p:blipFill>
        <p:spPr>
          <a:xfrm>
            <a:off x="15925801" y="9639835"/>
            <a:ext cx="2362199" cy="647165"/>
          </a:xfrm>
          <a:prstGeom prst="rect">
            <a:avLst/>
          </a:prstGeom>
        </p:spPr>
      </p:pic>
      <p:pic>
        <p:nvPicPr>
          <p:cNvPr id="6" name="Picture 5"/>
          <p:cNvPicPr>
            <a:picLocks noChangeAspect="1"/>
          </p:cNvPicPr>
          <p:nvPr/>
        </p:nvPicPr>
        <p:blipFill>
          <a:blip r:embed="rId3"/>
          <a:stretch>
            <a:fillRect/>
          </a:stretch>
        </p:blipFill>
        <p:spPr>
          <a:xfrm>
            <a:off x="9090212" y="3213463"/>
            <a:ext cx="8325446" cy="6016567"/>
          </a:xfrm>
          <a:prstGeom prst="rect">
            <a:avLst/>
          </a:prstGeom>
        </p:spPr>
      </p:pic>
    </p:spTree>
    <p:extLst>
      <p:ext uri="{BB962C8B-B14F-4D97-AF65-F5344CB8AC3E}">
        <p14:creationId xmlns:p14="http://schemas.microsoft.com/office/powerpoint/2010/main" val="327676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6"/>
          <p:cNvGrpSpPr/>
          <p:nvPr/>
        </p:nvGrpSpPr>
        <p:grpSpPr>
          <a:xfrm>
            <a:off x="-1" y="-6948"/>
            <a:ext cx="18288001" cy="1809808"/>
            <a:chOff x="0" y="10031"/>
            <a:chExt cx="6971199" cy="824420"/>
          </a:xfrm>
        </p:grpSpPr>
        <p:sp>
          <p:nvSpPr>
            <p:cNvPr id="47" name="Freeform 47"/>
            <p:cNvSpPr/>
            <p:nvPr/>
          </p:nvSpPr>
          <p:spPr>
            <a:xfrm>
              <a:off x="0" y="10031"/>
              <a:ext cx="6971199" cy="824420"/>
            </a:xfrm>
            <a:custGeom>
              <a:avLst/>
              <a:gdLst/>
              <a:ahLst/>
              <a:cxnLst/>
              <a:rect l="l" t="t" r="r" b="b"/>
              <a:pathLst>
                <a:path w="6971199" h="751194">
                  <a:moveTo>
                    <a:pt x="0" y="0"/>
                  </a:moveTo>
                  <a:lnTo>
                    <a:pt x="6971199" y="0"/>
                  </a:lnTo>
                  <a:lnTo>
                    <a:pt x="6971199" y="751194"/>
                  </a:lnTo>
                  <a:lnTo>
                    <a:pt x="0" y="751194"/>
                  </a:lnTo>
                  <a:close/>
                </a:path>
              </a:pathLst>
            </a:custGeom>
            <a:solidFill>
              <a:srgbClr val="EE5521"/>
            </a:solidFill>
          </p:spPr>
        </p:sp>
      </p:grpSp>
      <p:sp>
        <p:nvSpPr>
          <p:cNvPr id="56" name="TextBox 56"/>
          <p:cNvSpPr txBox="1"/>
          <p:nvPr/>
        </p:nvSpPr>
        <p:spPr>
          <a:xfrm>
            <a:off x="0" y="308645"/>
            <a:ext cx="18288000" cy="1166986"/>
          </a:xfrm>
          <a:prstGeom prst="rect">
            <a:avLst/>
          </a:prstGeom>
        </p:spPr>
        <p:txBody>
          <a:bodyPr wrap="square" lIns="0" tIns="0" rIns="0" bIns="0" rtlCol="0" anchor="t">
            <a:spAutoFit/>
          </a:bodyPr>
          <a:lstStyle/>
          <a:p>
            <a:pPr algn="ctr">
              <a:lnSpc>
                <a:spcPts val="9100"/>
              </a:lnSpc>
            </a:pPr>
            <a:r>
              <a:rPr lang="en-US" sz="7200" dirty="0">
                <a:solidFill>
                  <a:srgbClr val="FFFFFF"/>
                </a:solidFill>
              </a:rPr>
              <a:t>FRONTIER SERVICES</a:t>
            </a:r>
          </a:p>
        </p:txBody>
      </p:sp>
      <p:pic>
        <p:nvPicPr>
          <p:cNvPr id="66" name="Picture 65">
            <a:extLst>
              <a:ext uri="{FF2B5EF4-FFF2-40B4-BE49-F238E27FC236}">
                <a16:creationId xmlns:a16="http://schemas.microsoft.com/office/drawing/2014/main" id="{53B85A5D-EBB2-46D9-B0FB-1308865B19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88" b="55161"/>
          <a:stretch/>
        </p:blipFill>
        <p:spPr>
          <a:xfrm>
            <a:off x="15849600" y="9603470"/>
            <a:ext cx="2362199" cy="647165"/>
          </a:xfrm>
          <a:prstGeom prst="rect">
            <a:avLst/>
          </a:prstGeom>
        </p:spPr>
      </p:pic>
      <p:pic>
        <p:nvPicPr>
          <p:cNvPr id="71" name="Picture 70">
            <a:extLst>
              <a:ext uri="{FF2B5EF4-FFF2-40B4-BE49-F238E27FC236}">
                <a16:creationId xmlns:a16="http://schemas.microsoft.com/office/drawing/2014/main" id="{6A2A0FA6-A60B-40BE-B142-9ACA898A1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22601" y="3088646"/>
            <a:ext cx="1590499" cy="1472058"/>
          </a:xfrm>
          <a:prstGeom prst="rect">
            <a:avLst/>
          </a:prstGeom>
        </p:spPr>
      </p:pic>
      <p:pic>
        <p:nvPicPr>
          <p:cNvPr id="72" name="Picture 71">
            <a:extLst>
              <a:ext uri="{FF2B5EF4-FFF2-40B4-BE49-F238E27FC236}">
                <a16:creationId xmlns:a16="http://schemas.microsoft.com/office/drawing/2014/main" id="{A609FB8A-6B5E-41C5-A935-C332CE4B9AF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22601" y="4919175"/>
            <a:ext cx="1267098" cy="1282939"/>
          </a:xfrm>
          <a:prstGeom prst="rect">
            <a:avLst/>
          </a:prstGeom>
        </p:spPr>
      </p:pic>
      <p:pic>
        <p:nvPicPr>
          <p:cNvPr id="73" name="Picture 72">
            <a:extLst>
              <a:ext uri="{FF2B5EF4-FFF2-40B4-BE49-F238E27FC236}">
                <a16:creationId xmlns:a16="http://schemas.microsoft.com/office/drawing/2014/main" id="{675CF092-FABD-4575-9416-5810B3E420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089761" y="6826647"/>
            <a:ext cx="1801671" cy="1491037"/>
          </a:xfrm>
          <a:prstGeom prst="rect">
            <a:avLst/>
          </a:prstGeom>
        </p:spPr>
      </p:pic>
      <p:pic>
        <p:nvPicPr>
          <p:cNvPr id="74" name="Picture 73">
            <a:extLst>
              <a:ext uri="{FF2B5EF4-FFF2-40B4-BE49-F238E27FC236}">
                <a16:creationId xmlns:a16="http://schemas.microsoft.com/office/drawing/2014/main" id="{00EC1A20-8C63-4B7C-ABBD-891418C0FBC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671387" y="6408492"/>
            <a:ext cx="1867266" cy="1788642"/>
          </a:xfrm>
          <a:prstGeom prst="rect">
            <a:avLst/>
          </a:prstGeom>
        </p:spPr>
      </p:pic>
      <p:sp>
        <p:nvSpPr>
          <p:cNvPr id="75" name="Rectangle 74">
            <a:extLst>
              <a:ext uri="{FF2B5EF4-FFF2-40B4-BE49-F238E27FC236}">
                <a16:creationId xmlns:a16="http://schemas.microsoft.com/office/drawing/2014/main" id="{2A14F4A8-B78A-4FA4-A68B-B63C4993CF2A}"/>
              </a:ext>
            </a:extLst>
          </p:cNvPr>
          <p:cNvSpPr/>
          <p:nvPr/>
        </p:nvSpPr>
        <p:spPr>
          <a:xfrm>
            <a:off x="3983254" y="3312301"/>
            <a:ext cx="3560209" cy="1200329"/>
          </a:xfrm>
          <a:prstGeom prst="rect">
            <a:avLst/>
          </a:prstGeom>
        </p:spPr>
        <p:txBody>
          <a:bodyPr wrap="square">
            <a:spAutoFit/>
          </a:bodyPr>
          <a:lstStyle/>
          <a:p>
            <a:pPr lvl="0" defTabSz="1155700">
              <a:lnSpc>
                <a:spcPct val="90000"/>
              </a:lnSpc>
              <a:spcBef>
                <a:spcPct val="0"/>
              </a:spcBef>
              <a:spcAft>
                <a:spcPct val="35000"/>
              </a:spcAft>
              <a:defRPr/>
            </a:pPr>
            <a:r>
              <a:rPr lang="en-CA" sz="4000" b="1" dirty="0">
                <a:ea typeface="Lato" panose="020F0502020204030203" pitchFamily="34" charset="0"/>
                <a:cs typeface="Lato" panose="020F0502020204030203" pitchFamily="34" charset="0"/>
              </a:rPr>
              <a:t>CROSSBORDER LOGISTICS</a:t>
            </a:r>
          </a:p>
        </p:txBody>
      </p:sp>
      <p:sp>
        <p:nvSpPr>
          <p:cNvPr id="76" name="Rectangle 75">
            <a:extLst>
              <a:ext uri="{FF2B5EF4-FFF2-40B4-BE49-F238E27FC236}">
                <a16:creationId xmlns:a16="http://schemas.microsoft.com/office/drawing/2014/main" id="{7B19D98C-2F29-4EDD-87CA-D4DF21A55B10}"/>
              </a:ext>
            </a:extLst>
          </p:cNvPr>
          <p:cNvSpPr/>
          <p:nvPr/>
        </p:nvSpPr>
        <p:spPr>
          <a:xfrm>
            <a:off x="3983254" y="7164376"/>
            <a:ext cx="4502579" cy="646331"/>
          </a:xfrm>
          <a:prstGeom prst="rect">
            <a:avLst/>
          </a:prstGeom>
        </p:spPr>
        <p:txBody>
          <a:bodyPr wrap="none">
            <a:spAutoFit/>
          </a:bodyPr>
          <a:lstStyle/>
          <a:p>
            <a:pPr lvl="0" defTabSz="1155700">
              <a:lnSpc>
                <a:spcPct val="90000"/>
              </a:lnSpc>
              <a:spcBef>
                <a:spcPct val="0"/>
              </a:spcBef>
              <a:spcAft>
                <a:spcPct val="35000"/>
              </a:spcAft>
              <a:defRPr/>
            </a:pPr>
            <a:r>
              <a:rPr lang="en-CA" sz="4000" b="1" dirty="0">
                <a:ea typeface="Lato" panose="020F0502020204030203" pitchFamily="34" charset="0"/>
                <a:cs typeface="Lato" panose="020F0502020204030203" pitchFamily="34" charset="0"/>
              </a:rPr>
              <a:t>FREIGHT &amp; COURIER</a:t>
            </a:r>
          </a:p>
        </p:txBody>
      </p:sp>
      <p:sp>
        <p:nvSpPr>
          <p:cNvPr id="77" name="Rectangle 76">
            <a:extLst>
              <a:ext uri="{FF2B5EF4-FFF2-40B4-BE49-F238E27FC236}">
                <a16:creationId xmlns:a16="http://schemas.microsoft.com/office/drawing/2014/main" id="{D0B378EC-AEAF-4BB2-B154-6ECDFE20887B}"/>
              </a:ext>
            </a:extLst>
          </p:cNvPr>
          <p:cNvSpPr/>
          <p:nvPr/>
        </p:nvSpPr>
        <p:spPr>
          <a:xfrm>
            <a:off x="3987060" y="5240817"/>
            <a:ext cx="4128619" cy="1200329"/>
          </a:xfrm>
          <a:prstGeom prst="rect">
            <a:avLst/>
          </a:prstGeom>
        </p:spPr>
        <p:txBody>
          <a:bodyPr wrap="square">
            <a:spAutoFit/>
          </a:bodyPr>
          <a:lstStyle/>
          <a:p>
            <a:pPr lvl="0" defTabSz="1155700">
              <a:lnSpc>
                <a:spcPct val="90000"/>
              </a:lnSpc>
              <a:spcBef>
                <a:spcPct val="0"/>
              </a:spcBef>
              <a:spcAft>
                <a:spcPct val="35000"/>
              </a:spcAft>
              <a:defRPr/>
            </a:pPr>
            <a:r>
              <a:rPr lang="en-CA" sz="4000" b="1" dirty="0">
                <a:ea typeface="Lato" panose="020F0502020204030203" pitchFamily="34" charset="0"/>
                <a:cs typeface="Lato" panose="020F0502020204030203" pitchFamily="34" charset="0"/>
              </a:rPr>
              <a:t>INTERNATIONAL FORWARDING</a:t>
            </a:r>
          </a:p>
        </p:txBody>
      </p:sp>
      <p:sp>
        <p:nvSpPr>
          <p:cNvPr id="78" name="Rectangle 77">
            <a:extLst>
              <a:ext uri="{FF2B5EF4-FFF2-40B4-BE49-F238E27FC236}">
                <a16:creationId xmlns:a16="http://schemas.microsoft.com/office/drawing/2014/main" id="{D52B299D-F390-4D2D-8667-E988FF21FAB1}"/>
              </a:ext>
            </a:extLst>
          </p:cNvPr>
          <p:cNvSpPr/>
          <p:nvPr/>
        </p:nvSpPr>
        <p:spPr>
          <a:xfrm>
            <a:off x="11885022" y="3262426"/>
            <a:ext cx="6326777" cy="1200329"/>
          </a:xfrm>
          <a:prstGeom prst="rect">
            <a:avLst/>
          </a:prstGeom>
        </p:spPr>
        <p:txBody>
          <a:bodyPr wrap="square">
            <a:spAutoFit/>
          </a:bodyPr>
          <a:lstStyle/>
          <a:p>
            <a:pPr lvl="0" defTabSz="1155700">
              <a:lnSpc>
                <a:spcPct val="90000"/>
              </a:lnSpc>
              <a:spcBef>
                <a:spcPct val="0"/>
              </a:spcBef>
              <a:spcAft>
                <a:spcPct val="35000"/>
              </a:spcAft>
              <a:defRPr/>
            </a:pPr>
            <a:r>
              <a:rPr lang="en-CA" sz="4000" b="1" dirty="0">
                <a:latin typeface="+mj-lt"/>
                <a:ea typeface="Lato" panose="020F0502020204030203" pitchFamily="34" charset="0"/>
                <a:cs typeface="Lato" panose="020F0502020204030203" pitchFamily="34" charset="0"/>
              </a:rPr>
              <a:t>CANADIAN CUSTOMS BROKERAGE</a:t>
            </a:r>
          </a:p>
        </p:txBody>
      </p:sp>
      <p:sp>
        <p:nvSpPr>
          <p:cNvPr id="79" name="Rectangle 78">
            <a:extLst>
              <a:ext uri="{FF2B5EF4-FFF2-40B4-BE49-F238E27FC236}">
                <a16:creationId xmlns:a16="http://schemas.microsoft.com/office/drawing/2014/main" id="{68CD13A7-77AF-47D2-A3F3-FAED2E1C145A}"/>
              </a:ext>
            </a:extLst>
          </p:cNvPr>
          <p:cNvSpPr/>
          <p:nvPr/>
        </p:nvSpPr>
        <p:spPr>
          <a:xfrm>
            <a:off x="11885022" y="5001785"/>
            <a:ext cx="3430131" cy="1200329"/>
          </a:xfrm>
          <a:prstGeom prst="rect">
            <a:avLst/>
          </a:prstGeom>
        </p:spPr>
        <p:txBody>
          <a:bodyPr wrap="square">
            <a:spAutoFit/>
          </a:bodyPr>
          <a:lstStyle/>
          <a:p>
            <a:pPr lvl="0" defTabSz="1155700">
              <a:lnSpc>
                <a:spcPct val="90000"/>
              </a:lnSpc>
              <a:spcBef>
                <a:spcPct val="0"/>
              </a:spcBef>
              <a:spcAft>
                <a:spcPct val="35000"/>
              </a:spcAft>
              <a:defRPr/>
            </a:pPr>
            <a:r>
              <a:rPr lang="en-CA" sz="4000" b="1" dirty="0">
                <a:ea typeface="Lato" panose="020F0502020204030203" pitchFamily="34" charset="0"/>
                <a:cs typeface="Lato" panose="020F0502020204030203" pitchFamily="34" charset="0"/>
              </a:rPr>
              <a:t>USA CUSTOMS BROKERAGE</a:t>
            </a:r>
          </a:p>
        </p:txBody>
      </p:sp>
      <p:sp>
        <p:nvSpPr>
          <p:cNvPr id="80" name="Rectangle 79">
            <a:extLst>
              <a:ext uri="{FF2B5EF4-FFF2-40B4-BE49-F238E27FC236}">
                <a16:creationId xmlns:a16="http://schemas.microsoft.com/office/drawing/2014/main" id="{90EA2176-8AF6-45E4-A0A8-D12B60199A70}"/>
              </a:ext>
            </a:extLst>
          </p:cNvPr>
          <p:cNvSpPr/>
          <p:nvPr/>
        </p:nvSpPr>
        <p:spPr>
          <a:xfrm>
            <a:off x="11885022" y="6982907"/>
            <a:ext cx="4699748" cy="646331"/>
          </a:xfrm>
          <a:prstGeom prst="rect">
            <a:avLst/>
          </a:prstGeom>
        </p:spPr>
        <p:txBody>
          <a:bodyPr wrap="none">
            <a:spAutoFit/>
          </a:bodyPr>
          <a:lstStyle/>
          <a:p>
            <a:pPr lvl="0" defTabSz="1155700">
              <a:lnSpc>
                <a:spcPct val="90000"/>
              </a:lnSpc>
              <a:spcBef>
                <a:spcPct val="0"/>
              </a:spcBef>
              <a:spcAft>
                <a:spcPct val="35000"/>
              </a:spcAft>
              <a:defRPr/>
            </a:pPr>
            <a:r>
              <a:rPr lang="en-CA" sz="4000" b="1" dirty="0">
                <a:ea typeface="Lato" panose="020F0502020204030203" pitchFamily="34" charset="0"/>
                <a:cs typeface="Lato" panose="020F0502020204030203" pitchFamily="34" charset="0"/>
              </a:rPr>
              <a:t>TRADE COMPLIANCE </a:t>
            </a:r>
          </a:p>
        </p:txBody>
      </p:sp>
      <p:graphicFrame>
        <p:nvGraphicFramePr>
          <p:cNvPr id="81" name="Object 80">
            <a:extLst>
              <a:ext uri="{FF2B5EF4-FFF2-40B4-BE49-F238E27FC236}">
                <a16:creationId xmlns:a16="http://schemas.microsoft.com/office/drawing/2014/main" id="{57AB132A-6424-43BF-92C1-A761DAECA53F}"/>
              </a:ext>
            </a:extLst>
          </p:cNvPr>
          <p:cNvGraphicFramePr>
            <a:graphicFrameLocks noChangeAspect="1"/>
          </p:cNvGraphicFramePr>
          <p:nvPr>
            <p:extLst>
              <p:ext uri="{D42A27DB-BD31-4B8C-83A1-F6EECF244321}">
                <p14:modId xmlns:p14="http://schemas.microsoft.com/office/powerpoint/2010/main" val="1918942857"/>
              </p:ext>
            </p:extLst>
          </p:nvPr>
        </p:nvGraphicFramePr>
        <p:xfrm>
          <a:off x="9294143" y="3137563"/>
          <a:ext cx="1392903" cy="1325192"/>
        </p:xfrm>
        <a:graphic>
          <a:graphicData uri="http://schemas.openxmlformats.org/presentationml/2006/ole">
            <mc:AlternateContent xmlns:mc="http://schemas.openxmlformats.org/markup-compatibility/2006">
              <mc:Choice xmlns:v="urn:schemas-microsoft-com:vml" Requires="v">
                <p:oleObj spid="_x0000_s1054" r:id="rId8" imgW="3656880" imgH="3479040" progId="">
                  <p:embed/>
                </p:oleObj>
              </mc:Choice>
              <mc:Fallback>
                <p:oleObj r:id="rId8" imgW="3656880" imgH="3479040" progId="">
                  <p:embed/>
                  <p:pic>
                    <p:nvPicPr>
                      <p:cNvPr id="81" name="Object 80">
                        <a:extLst>
                          <a:ext uri="{FF2B5EF4-FFF2-40B4-BE49-F238E27FC236}">
                            <a16:creationId xmlns:a16="http://schemas.microsoft.com/office/drawing/2014/main" id="{57AB132A-6424-43BF-92C1-A761DAECA53F}"/>
                          </a:ext>
                        </a:extLst>
                      </p:cNvPr>
                      <p:cNvPicPr/>
                      <p:nvPr/>
                    </p:nvPicPr>
                    <p:blipFill>
                      <a:blip r:embed="rId9"/>
                      <a:stretch>
                        <a:fillRect/>
                      </a:stretch>
                    </p:blipFill>
                    <p:spPr>
                      <a:xfrm>
                        <a:off x="9294143" y="3137563"/>
                        <a:ext cx="1392903" cy="1325192"/>
                      </a:xfrm>
                      <a:prstGeom prst="rect">
                        <a:avLst/>
                      </a:prstGeom>
                    </p:spPr>
                  </p:pic>
                </p:oleObj>
              </mc:Fallback>
            </mc:AlternateContent>
          </a:graphicData>
        </a:graphic>
      </p:graphicFrame>
      <p:graphicFrame>
        <p:nvGraphicFramePr>
          <p:cNvPr id="82" name="Object 81">
            <a:extLst>
              <a:ext uri="{FF2B5EF4-FFF2-40B4-BE49-F238E27FC236}">
                <a16:creationId xmlns:a16="http://schemas.microsoft.com/office/drawing/2014/main" id="{069D8DBB-8B2E-492C-A4F8-AC5278A7DD96}"/>
              </a:ext>
            </a:extLst>
          </p:cNvPr>
          <p:cNvGraphicFramePr>
            <a:graphicFrameLocks noChangeAspect="1"/>
          </p:cNvGraphicFramePr>
          <p:nvPr>
            <p:extLst>
              <p:ext uri="{D42A27DB-BD31-4B8C-83A1-F6EECF244321}">
                <p14:modId xmlns:p14="http://schemas.microsoft.com/office/powerpoint/2010/main" val="3454625218"/>
              </p:ext>
            </p:extLst>
          </p:nvPr>
        </p:nvGraphicFramePr>
        <p:xfrm>
          <a:off x="9175824" y="5149579"/>
          <a:ext cx="1629543" cy="1014760"/>
        </p:xfrm>
        <a:graphic>
          <a:graphicData uri="http://schemas.openxmlformats.org/presentationml/2006/ole">
            <mc:AlternateContent xmlns:mc="http://schemas.openxmlformats.org/markup-compatibility/2006">
              <mc:Choice xmlns:v="urn:schemas-microsoft-com:vml" Requires="v">
                <p:oleObj spid="_x0000_s1055" r:id="rId10" imgW="2793600" imgH="1739520" progId="">
                  <p:embed/>
                </p:oleObj>
              </mc:Choice>
              <mc:Fallback>
                <p:oleObj r:id="rId10" imgW="2793600" imgH="1739520" progId="">
                  <p:embed/>
                  <p:pic>
                    <p:nvPicPr>
                      <p:cNvPr id="82" name="Object 81">
                        <a:extLst>
                          <a:ext uri="{FF2B5EF4-FFF2-40B4-BE49-F238E27FC236}">
                            <a16:creationId xmlns:a16="http://schemas.microsoft.com/office/drawing/2014/main" id="{069D8DBB-8B2E-492C-A4F8-AC5278A7DD96}"/>
                          </a:ext>
                        </a:extLst>
                      </p:cNvPr>
                      <p:cNvPicPr/>
                      <p:nvPr/>
                    </p:nvPicPr>
                    <p:blipFill>
                      <a:blip r:embed="rId11"/>
                      <a:stretch>
                        <a:fillRect/>
                      </a:stretch>
                    </p:blipFill>
                    <p:spPr>
                      <a:xfrm>
                        <a:off x="9175824" y="5149579"/>
                        <a:ext cx="1629543" cy="1014760"/>
                      </a:xfrm>
                      <a:prstGeom prst="rect">
                        <a:avLst/>
                      </a:prstGeom>
                    </p:spPr>
                  </p:pic>
                </p:oleObj>
              </mc:Fallback>
            </mc:AlternateContent>
          </a:graphicData>
        </a:graphic>
      </p:graphicFrame>
    </p:spTree>
    <p:extLst>
      <p:ext uri="{BB962C8B-B14F-4D97-AF65-F5344CB8AC3E}">
        <p14:creationId xmlns:p14="http://schemas.microsoft.com/office/powerpoint/2010/main" val="3978980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6"/>
          <p:cNvGrpSpPr/>
          <p:nvPr/>
        </p:nvGrpSpPr>
        <p:grpSpPr>
          <a:xfrm>
            <a:off x="-1" y="0"/>
            <a:ext cx="18288001" cy="1802860"/>
            <a:chOff x="0" y="10031"/>
            <a:chExt cx="6971199" cy="824420"/>
          </a:xfrm>
        </p:grpSpPr>
        <p:sp>
          <p:nvSpPr>
            <p:cNvPr id="47" name="Freeform 47"/>
            <p:cNvSpPr/>
            <p:nvPr/>
          </p:nvSpPr>
          <p:spPr>
            <a:xfrm>
              <a:off x="0" y="10031"/>
              <a:ext cx="6971199" cy="824420"/>
            </a:xfrm>
            <a:custGeom>
              <a:avLst/>
              <a:gdLst/>
              <a:ahLst/>
              <a:cxnLst/>
              <a:rect l="l" t="t" r="r" b="b"/>
              <a:pathLst>
                <a:path w="6971199" h="751194">
                  <a:moveTo>
                    <a:pt x="0" y="0"/>
                  </a:moveTo>
                  <a:lnTo>
                    <a:pt x="6971199" y="0"/>
                  </a:lnTo>
                  <a:lnTo>
                    <a:pt x="6971199" y="751194"/>
                  </a:lnTo>
                  <a:lnTo>
                    <a:pt x="0" y="751194"/>
                  </a:lnTo>
                  <a:close/>
                </a:path>
              </a:pathLst>
            </a:custGeom>
            <a:solidFill>
              <a:srgbClr val="EE5521"/>
            </a:solidFill>
          </p:spPr>
        </p:sp>
      </p:grpSp>
      <p:sp>
        <p:nvSpPr>
          <p:cNvPr id="56" name="TextBox 56"/>
          <p:cNvSpPr txBox="1"/>
          <p:nvPr/>
        </p:nvSpPr>
        <p:spPr>
          <a:xfrm>
            <a:off x="0" y="308645"/>
            <a:ext cx="18288000" cy="1120775"/>
          </a:xfrm>
          <a:prstGeom prst="rect">
            <a:avLst/>
          </a:prstGeom>
        </p:spPr>
        <p:txBody>
          <a:bodyPr wrap="square" lIns="0" tIns="0" rIns="0" bIns="0" rtlCol="0" anchor="t">
            <a:spAutoFit/>
          </a:bodyPr>
          <a:lstStyle/>
          <a:p>
            <a:pPr algn="ctr">
              <a:lnSpc>
                <a:spcPts val="9100"/>
              </a:lnSpc>
            </a:pPr>
            <a:r>
              <a:rPr lang="en-US" sz="7200" dirty="0">
                <a:solidFill>
                  <a:srgbClr val="FFFFFF"/>
                </a:solidFill>
              </a:rPr>
              <a:t>FRONTIER OFFICES</a:t>
            </a:r>
          </a:p>
        </p:txBody>
      </p:sp>
      <p:pic>
        <p:nvPicPr>
          <p:cNvPr id="66" name="Picture 65">
            <a:extLst>
              <a:ext uri="{FF2B5EF4-FFF2-40B4-BE49-F238E27FC236}">
                <a16:creationId xmlns:a16="http://schemas.microsoft.com/office/drawing/2014/main" id="{53B85A5D-EBB2-46D9-B0FB-1308865B19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88" b="55161"/>
          <a:stretch/>
        </p:blipFill>
        <p:spPr>
          <a:xfrm>
            <a:off x="15849600" y="9603470"/>
            <a:ext cx="2362199" cy="647165"/>
          </a:xfrm>
          <a:prstGeom prst="rect">
            <a:avLst/>
          </a:prstGeom>
        </p:spPr>
      </p:pic>
      <p:sp>
        <p:nvSpPr>
          <p:cNvPr id="19" name="Rectangle 18">
            <a:extLst>
              <a:ext uri="{FF2B5EF4-FFF2-40B4-BE49-F238E27FC236}">
                <a16:creationId xmlns:a16="http://schemas.microsoft.com/office/drawing/2014/main" id="{F4FCB76A-8BE0-4714-B551-99E568A4DEF9}"/>
              </a:ext>
            </a:extLst>
          </p:cNvPr>
          <p:cNvSpPr/>
          <p:nvPr/>
        </p:nvSpPr>
        <p:spPr>
          <a:xfrm>
            <a:off x="1078709" y="2305889"/>
            <a:ext cx="7972223" cy="707886"/>
          </a:xfrm>
          <a:prstGeom prst="rect">
            <a:avLst/>
          </a:prstGeom>
        </p:spPr>
        <p:txBody>
          <a:bodyPr wrap="square">
            <a:spAutoFit/>
          </a:bodyPr>
          <a:lstStyle/>
          <a:p>
            <a:r>
              <a:rPr lang="en-US" sz="4000" b="1" dirty="0"/>
              <a:t>WHO ARE WE?</a:t>
            </a:r>
          </a:p>
        </p:txBody>
      </p:sp>
      <p:sp>
        <p:nvSpPr>
          <p:cNvPr id="22" name="TextBox 52">
            <a:extLst>
              <a:ext uri="{FF2B5EF4-FFF2-40B4-BE49-F238E27FC236}">
                <a16:creationId xmlns:a16="http://schemas.microsoft.com/office/drawing/2014/main" id="{8EE62324-8D7C-489E-82C0-678BCA26E314}"/>
              </a:ext>
            </a:extLst>
          </p:cNvPr>
          <p:cNvSpPr txBox="1"/>
          <p:nvPr/>
        </p:nvSpPr>
        <p:spPr>
          <a:xfrm>
            <a:off x="2189476" y="2908060"/>
            <a:ext cx="6380783" cy="1615827"/>
          </a:xfrm>
          <a:prstGeom prst="rect">
            <a:avLst/>
          </a:prstGeom>
        </p:spPr>
        <p:txBody>
          <a:bodyPr wrap="square" lIns="0" tIns="0" rIns="0" bIns="0" rtlCol="0" anchor="t">
            <a:spAutoFit/>
          </a:bodyPr>
          <a:lstStyle/>
          <a:p>
            <a:pPr marL="457200" indent="-457200">
              <a:lnSpc>
                <a:spcPts val="4213"/>
              </a:lnSpc>
              <a:buFont typeface="Arial" panose="020B0604020202020204" pitchFamily="34" charset="0"/>
              <a:buChar char="•"/>
            </a:pPr>
            <a:endParaRPr lang="en-US" sz="3200" dirty="0">
              <a:latin typeface="+mj-lt"/>
              <a:ea typeface="Lato" panose="020F0502020204030203" pitchFamily="34" charset="0"/>
              <a:cs typeface="Lato" panose="020F0502020204030203" pitchFamily="34" charset="0"/>
            </a:endParaRPr>
          </a:p>
          <a:p>
            <a:pPr>
              <a:lnSpc>
                <a:spcPts val="4213"/>
              </a:lnSpc>
            </a:pPr>
            <a:endParaRPr lang="en-US" sz="3200" dirty="0">
              <a:latin typeface="+mj-lt"/>
              <a:ea typeface="Lato" panose="020F0502020204030203" pitchFamily="34" charset="0"/>
              <a:cs typeface="Lato" panose="020F0502020204030203" pitchFamily="34" charset="0"/>
            </a:endParaRPr>
          </a:p>
          <a:p>
            <a:pPr>
              <a:lnSpc>
                <a:spcPts val="4213"/>
              </a:lnSpc>
            </a:pPr>
            <a:endParaRPr lang="en-US" sz="3009" dirty="0">
              <a:solidFill>
                <a:srgbClr val="000000"/>
              </a:solidFill>
              <a:latin typeface="+mj-lt"/>
            </a:endParaRPr>
          </a:p>
        </p:txBody>
      </p:sp>
      <p:sp>
        <p:nvSpPr>
          <p:cNvPr id="26" name="Rectangle 25">
            <a:extLst>
              <a:ext uri="{FF2B5EF4-FFF2-40B4-BE49-F238E27FC236}">
                <a16:creationId xmlns:a16="http://schemas.microsoft.com/office/drawing/2014/main" id="{B64AE06A-5D87-4872-8A80-6BA9F323BC99}"/>
              </a:ext>
            </a:extLst>
          </p:cNvPr>
          <p:cNvSpPr/>
          <p:nvPr/>
        </p:nvSpPr>
        <p:spPr>
          <a:xfrm>
            <a:off x="4584147" y="5184027"/>
            <a:ext cx="7972223" cy="707886"/>
          </a:xfrm>
          <a:prstGeom prst="rect">
            <a:avLst/>
          </a:prstGeom>
        </p:spPr>
        <p:txBody>
          <a:bodyPr wrap="square">
            <a:spAutoFit/>
          </a:bodyPr>
          <a:lstStyle/>
          <a:p>
            <a:r>
              <a:rPr lang="en-US" sz="4000" b="1" dirty="0"/>
              <a:t>LOCATIONS </a:t>
            </a:r>
          </a:p>
        </p:txBody>
      </p:sp>
      <p:sp>
        <p:nvSpPr>
          <p:cNvPr id="29" name="TextBox 52">
            <a:extLst>
              <a:ext uri="{FF2B5EF4-FFF2-40B4-BE49-F238E27FC236}">
                <a16:creationId xmlns:a16="http://schemas.microsoft.com/office/drawing/2014/main" id="{28E232B6-6333-4968-9C03-A2846DB30DBA}"/>
              </a:ext>
            </a:extLst>
          </p:cNvPr>
          <p:cNvSpPr txBox="1"/>
          <p:nvPr/>
        </p:nvSpPr>
        <p:spPr>
          <a:xfrm>
            <a:off x="4568164" y="6019922"/>
            <a:ext cx="6685583" cy="3770263"/>
          </a:xfrm>
          <a:prstGeom prst="rect">
            <a:avLst/>
          </a:prstGeom>
        </p:spPr>
        <p:txBody>
          <a:bodyPr wrap="square" lIns="0" tIns="0" rIns="0" bIns="0" rtlCol="0" anchor="t">
            <a:spAutoFit/>
          </a:bodyPr>
          <a:lstStyle/>
          <a:p>
            <a:pPr marL="457200" indent="-457200">
              <a:lnSpc>
                <a:spcPts val="4213"/>
              </a:lnSpc>
              <a:buFont typeface="Arial" panose="020B0604020202020204" pitchFamily="34" charset="0"/>
              <a:buChar char="•"/>
            </a:pPr>
            <a:r>
              <a:rPr lang="en-US" sz="3500" dirty="0">
                <a:latin typeface="+mj-lt"/>
                <a:ea typeface="Lato" panose="020F0502020204030203" pitchFamily="34" charset="0"/>
                <a:cs typeface="Lato" panose="020F0502020204030203" pitchFamily="34" charset="0"/>
              </a:rPr>
              <a:t>Winnipeg, MB</a:t>
            </a:r>
          </a:p>
          <a:p>
            <a:pPr marL="457200" indent="-457200">
              <a:lnSpc>
                <a:spcPts val="4213"/>
              </a:lnSpc>
              <a:buFont typeface="Arial" panose="020B0604020202020204" pitchFamily="34" charset="0"/>
              <a:buChar char="•"/>
            </a:pPr>
            <a:r>
              <a:rPr lang="en-US" sz="3500" dirty="0">
                <a:latin typeface="+mj-lt"/>
                <a:ea typeface="Lato" panose="020F0502020204030203" pitchFamily="34" charset="0"/>
                <a:cs typeface="Lato" panose="020F0502020204030203" pitchFamily="34" charset="0"/>
              </a:rPr>
              <a:t>Toronto, ON</a:t>
            </a:r>
          </a:p>
          <a:p>
            <a:pPr marL="457200" indent="-457200">
              <a:lnSpc>
                <a:spcPts val="4213"/>
              </a:lnSpc>
              <a:buFont typeface="Arial" panose="020B0604020202020204" pitchFamily="34" charset="0"/>
              <a:buChar char="•"/>
            </a:pPr>
            <a:r>
              <a:rPr lang="en-US" sz="3500" dirty="0">
                <a:latin typeface="+mj-lt"/>
                <a:ea typeface="Lato" panose="020F0502020204030203" pitchFamily="34" charset="0"/>
                <a:cs typeface="Lato" panose="020F0502020204030203" pitchFamily="34" charset="0"/>
              </a:rPr>
              <a:t>Regina, SK</a:t>
            </a:r>
          </a:p>
          <a:p>
            <a:pPr marL="457200" indent="-457200">
              <a:lnSpc>
                <a:spcPts val="4213"/>
              </a:lnSpc>
              <a:buFont typeface="Arial" panose="020B0604020202020204" pitchFamily="34" charset="0"/>
              <a:buChar char="•"/>
            </a:pPr>
            <a:r>
              <a:rPr lang="en-US" sz="3500" dirty="0">
                <a:latin typeface="+mj-lt"/>
                <a:ea typeface="Lato" panose="020F0502020204030203" pitchFamily="34" charset="0"/>
                <a:cs typeface="Lato" panose="020F0502020204030203" pitchFamily="34" charset="0"/>
              </a:rPr>
              <a:t>Saskatoon, SK</a:t>
            </a:r>
          </a:p>
          <a:p>
            <a:pPr>
              <a:lnSpc>
                <a:spcPts val="4213"/>
              </a:lnSpc>
            </a:pPr>
            <a:endParaRPr lang="en-US" sz="3500" dirty="0">
              <a:latin typeface="+mj-lt"/>
              <a:ea typeface="Lato" panose="020F0502020204030203" pitchFamily="34" charset="0"/>
              <a:cs typeface="Lato" panose="020F0502020204030203" pitchFamily="34" charset="0"/>
            </a:endParaRPr>
          </a:p>
          <a:p>
            <a:pPr marL="457200" indent="-457200">
              <a:lnSpc>
                <a:spcPts val="4213"/>
              </a:lnSpc>
              <a:buFont typeface="Arial" panose="020B0604020202020204" pitchFamily="34" charset="0"/>
              <a:buChar char="•"/>
            </a:pPr>
            <a:r>
              <a:rPr lang="en-US" sz="3500" dirty="0">
                <a:latin typeface="+mj-lt"/>
                <a:ea typeface="Lato" panose="020F0502020204030203" pitchFamily="34" charset="0"/>
                <a:cs typeface="Lato" panose="020F0502020204030203" pitchFamily="34" charset="0"/>
              </a:rPr>
              <a:t>Chicago, IL</a:t>
            </a:r>
          </a:p>
          <a:p>
            <a:pPr marL="457200" indent="-457200">
              <a:lnSpc>
                <a:spcPts val="4213"/>
              </a:lnSpc>
              <a:buFont typeface="Arial" panose="020B0604020202020204" pitchFamily="34" charset="0"/>
              <a:buChar char="•"/>
            </a:pPr>
            <a:r>
              <a:rPr lang="en-US" sz="3500" dirty="0">
                <a:latin typeface="+mj-lt"/>
                <a:ea typeface="Lato" panose="020F0502020204030203" pitchFamily="34" charset="0"/>
                <a:cs typeface="Lato" panose="020F0502020204030203" pitchFamily="34" charset="0"/>
              </a:rPr>
              <a:t>Seattle, WA</a:t>
            </a:r>
          </a:p>
        </p:txBody>
      </p:sp>
      <p:pic>
        <p:nvPicPr>
          <p:cNvPr id="4" name="Picture 3">
            <a:extLst>
              <a:ext uri="{FF2B5EF4-FFF2-40B4-BE49-F238E27FC236}">
                <a16:creationId xmlns:a16="http://schemas.microsoft.com/office/drawing/2014/main" id="{57DFB474-881A-4A8E-B254-03E71E328A59}"/>
              </a:ext>
            </a:extLst>
          </p:cNvPr>
          <p:cNvPicPr>
            <a:picLocks noChangeAspect="1"/>
          </p:cNvPicPr>
          <p:nvPr/>
        </p:nvPicPr>
        <p:blipFill rotWithShape="1">
          <a:blip r:embed="rId3">
            <a:extLst>
              <a:ext uri="{28A0092B-C50C-407E-A947-70E740481C1C}">
                <a14:useLocalDpi xmlns:a14="http://schemas.microsoft.com/office/drawing/2010/main" val="0"/>
              </a:ext>
            </a:extLst>
          </a:blip>
          <a:srcRect t="10620" b="14124"/>
          <a:stretch/>
        </p:blipFill>
        <p:spPr>
          <a:xfrm>
            <a:off x="9543917" y="1900511"/>
            <a:ext cx="8102827" cy="7800610"/>
          </a:xfrm>
          <a:prstGeom prst="rect">
            <a:avLst/>
          </a:prstGeom>
        </p:spPr>
      </p:pic>
      <p:sp>
        <p:nvSpPr>
          <p:cNvPr id="16" name="TextBox 52">
            <a:extLst>
              <a:ext uri="{FF2B5EF4-FFF2-40B4-BE49-F238E27FC236}">
                <a16:creationId xmlns:a16="http://schemas.microsoft.com/office/drawing/2014/main" id="{F1D2ABFA-D31F-4472-A752-4FF2F3056048}"/>
              </a:ext>
            </a:extLst>
          </p:cNvPr>
          <p:cNvSpPr txBox="1"/>
          <p:nvPr/>
        </p:nvSpPr>
        <p:spPr>
          <a:xfrm>
            <a:off x="1215818" y="2966029"/>
            <a:ext cx="6954524" cy="1615827"/>
          </a:xfrm>
          <a:prstGeom prst="rect">
            <a:avLst/>
          </a:prstGeom>
        </p:spPr>
        <p:txBody>
          <a:bodyPr wrap="square" lIns="0" tIns="0" rIns="0" bIns="0" rtlCol="0" anchor="t">
            <a:spAutoFit/>
          </a:bodyPr>
          <a:lstStyle/>
          <a:p>
            <a:pPr>
              <a:lnSpc>
                <a:spcPts val="4213"/>
              </a:lnSpc>
            </a:pPr>
            <a:r>
              <a:rPr lang="en-US" sz="3200" dirty="0">
                <a:ea typeface="Lato" panose="020F0502020204030203" pitchFamily="34" charset="0"/>
                <a:cs typeface="Lato" panose="020F0502020204030203" pitchFamily="34" charset="0"/>
              </a:rPr>
              <a:t>With offices throughout North America, Frontier employs over 250 individuals across the region.</a:t>
            </a:r>
          </a:p>
        </p:txBody>
      </p:sp>
      <p:sp>
        <p:nvSpPr>
          <p:cNvPr id="17" name="TextBox 52">
            <a:extLst>
              <a:ext uri="{FF2B5EF4-FFF2-40B4-BE49-F238E27FC236}">
                <a16:creationId xmlns:a16="http://schemas.microsoft.com/office/drawing/2014/main" id="{28E232B6-6333-4968-9C03-A2846DB30DBA}"/>
              </a:ext>
            </a:extLst>
          </p:cNvPr>
          <p:cNvSpPr txBox="1"/>
          <p:nvPr/>
        </p:nvSpPr>
        <p:spPr>
          <a:xfrm>
            <a:off x="2611544" y="6019922"/>
            <a:ext cx="1806727" cy="538609"/>
          </a:xfrm>
          <a:prstGeom prst="rect">
            <a:avLst/>
          </a:prstGeom>
        </p:spPr>
        <p:txBody>
          <a:bodyPr wrap="square" lIns="0" tIns="0" rIns="0" bIns="0" rtlCol="0" anchor="t">
            <a:spAutoFit/>
          </a:bodyPr>
          <a:lstStyle/>
          <a:p>
            <a:pPr algn="r">
              <a:lnSpc>
                <a:spcPts val="4213"/>
              </a:lnSpc>
            </a:pPr>
            <a:r>
              <a:rPr lang="en-US" sz="3500" b="1" u="sng" dirty="0">
                <a:latin typeface="+mj-lt"/>
                <a:ea typeface="Lato" panose="020F0502020204030203" pitchFamily="34" charset="0"/>
                <a:cs typeface="Lato" panose="020F0502020204030203" pitchFamily="34" charset="0"/>
              </a:rPr>
              <a:t>CANADA:</a:t>
            </a:r>
          </a:p>
        </p:txBody>
      </p:sp>
      <p:sp>
        <p:nvSpPr>
          <p:cNvPr id="18" name="TextBox 52">
            <a:extLst>
              <a:ext uri="{FF2B5EF4-FFF2-40B4-BE49-F238E27FC236}">
                <a16:creationId xmlns:a16="http://schemas.microsoft.com/office/drawing/2014/main" id="{28E232B6-6333-4968-9C03-A2846DB30DBA}"/>
              </a:ext>
            </a:extLst>
          </p:cNvPr>
          <p:cNvSpPr txBox="1"/>
          <p:nvPr/>
        </p:nvSpPr>
        <p:spPr>
          <a:xfrm>
            <a:off x="2690401" y="8623068"/>
            <a:ext cx="1727870" cy="538609"/>
          </a:xfrm>
          <a:prstGeom prst="rect">
            <a:avLst/>
          </a:prstGeom>
        </p:spPr>
        <p:txBody>
          <a:bodyPr wrap="square" lIns="0" tIns="0" rIns="0" bIns="0" rtlCol="0" anchor="t">
            <a:spAutoFit/>
          </a:bodyPr>
          <a:lstStyle/>
          <a:p>
            <a:pPr algn="r">
              <a:lnSpc>
                <a:spcPts val="4213"/>
              </a:lnSpc>
            </a:pPr>
            <a:r>
              <a:rPr lang="en-US" sz="3500" b="1" u="sng" dirty="0">
                <a:latin typeface="+mj-lt"/>
                <a:ea typeface="Lato" panose="020F0502020204030203" pitchFamily="34" charset="0"/>
                <a:cs typeface="Lato" panose="020F0502020204030203" pitchFamily="34" charset="0"/>
              </a:rPr>
              <a:t>USA:</a:t>
            </a:r>
          </a:p>
        </p:txBody>
      </p:sp>
    </p:spTree>
    <p:extLst>
      <p:ext uri="{BB962C8B-B14F-4D97-AF65-F5344CB8AC3E}">
        <p14:creationId xmlns:p14="http://schemas.microsoft.com/office/powerpoint/2010/main" val="248602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6"/>
          <p:cNvGrpSpPr/>
          <p:nvPr/>
        </p:nvGrpSpPr>
        <p:grpSpPr>
          <a:xfrm>
            <a:off x="0" y="0"/>
            <a:ext cx="18288000" cy="1802860"/>
            <a:chOff x="0" y="10031"/>
            <a:chExt cx="6971199" cy="824420"/>
          </a:xfrm>
        </p:grpSpPr>
        <p:sp>
          <p:nvSpPr>
            <p:cNvPr id="47" name="Freeform 47"/>
            <p:cNvSpPr/>
            <p:nvPr/>
          </p:nvSpPr>
          <p:spPr>
            <a:xfrm>
              <a:off x="0" y="10031"/>
              <a:ext cx="6971199" cy="824420"/>
            </a:xfrm>
            <a:custGeom>
              <a:avLst/>
              <a:gdLst/>
              <a:ahLst/>
              <a:cxnLst/>
              <a:rect l="l" t="t" r="r" b="b"/>
              <a:pathLst>
                <a:path w="6971199" h="751194">
                  <a:moveTo>
                    <a:pt x="0" y="0"/>
                  </a:moveTo>
                  <a:lnTo>
                    <a:pt x="6971199" y="0"/>
                  </a:lnTo>
                  <a:lnTo>
                    <a:pt x="6971199" y="751194"/>
                  </a:lnTo>
                  <a:lnTo>
                    <a:pt x="0" y="751194"/>
                  </a:lnTo>
                  <a:close/>
                </a:path>
              </a:pathLst>
            </a:custGeom>
            <a:solidFill>
              <a:srgbClr val="EE5521"/>
            </a:solidFill>
          </p:spPr>
        </p:sp>
      </p:grpSp>
      <p:sp>
        <p:nvSpPr>
          <p:cNvPr id="56" name="TextBox 56"/>
          <p:cNvSpPr txBox="1"/>
          <p:nvPr/>
        </p:nvSpPr>
        <p:spPr>
          <a:xfrm>
            <a:off x="0" y="308645"/>
            <a:ext cx="18288000" cy="1120775"/>
          </a:xfrm>
          <a:prstGeom prst="rect">
            <a:avLst/>
          </a:prstGeom>
        </p:spPr>
        <p:txBody>
          <a:bodyPr wrap="square" lIns="0" tIns="0" rIns="0" bIns="0" rtlCol="0" anchor="t">
            <a:spAutoFit/>
          </a:bodyPr>
          <a:lstStyle/>
          <a:p>
            <a:pPr algn="ctr">
              <a:lnSpc>
                <a:spcPts val="9100"/>
              </a:lnSpc>
            </a:pPr>
            <a:r>
              <a:rPr lang="en-US" sz="7200" dirty="0">
                <a:solidFill>
                  <a:srgbClr val="FFFFFF"/>
                </a:solidFill>
              </a:rPr>
              <a:t>CANADIAN CUSTOMS BROKERAGE</a:t>
            </a:r>
          </a:p>
        </p:txBody>
      </p:sp>
      <p:pic>
        <p:nvPicPr>
          <p:cNvPr id="66" name="Picture 65">
            <a:extLst>
              <a:ext uri="{FF2B5EF4-FFF2-40B4-BE49-F238E27FC236}">
                <a16:creationId xmlns:a16="http://schemas.microsoft.com/office/drawing/2014/main" id="{53B85A5D-EBB2-46D9-B0FB-1308865B19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88" b="55161"/>
          <a:stretch/>
        </p:blipFill>
        <p:spPr>
          <a:xfrm>
            <a:off x="15849600" y="9603470"/>
            <a:ext cx="2362199" cy="647165"/>
          </a:xfrm>
          <a:prstGeom prst="rect">
            <a:avLst/>
          </a:prstGeom>
        </p:spPr>
      </p:pic>
      <p:sp>
        <p:nvSpPr>
          <p:cNvPr id="36" name="Rectangle 35">
            <a:extLst>
              <a:ext uri="{FF2B5EF4-FFF2-40B4-BE49-F238E27FC236}">
                <a16:creationId xmlns:a16="http://schemas.microsoft.com/office/drawing/2014/main" id="{84C03C3F-CB64-4A54-A01C-2EAD9E2C5041}"/>
              </a:ext>
            </a:extLst>
          </p:cNvPr>
          <p:cNvSpPr/>
          <p:nvPr/>
        </p:nvSpPr>
        <p:spPr>
          <a:xfrm>
            <a:off x="936289" y="2200174"/>
            <a:ext cx="7972223" cy="707886"/>
          </a:xfrm>
          <a:prstGeom prst="rect">
            <a:avLst/>
          </a:prstGeom>
        </p:spPr>
        <p:txBody>
          <a:bodyPr wrap="square">
            <a:spAutoFit/>
          </a:bodyPr>
          <a:lstStyle/>
          <a:p>
            <a:r>
              <a:rPr lang="en-US" sz="4000" b="1" dirty="0"/>
              <a:t>STREAMLINING CUSTOMS PROCESS</a:t>
            </a:r>
          </a:p>
        </p:txBody>
      </p:sp>
      <p:sp>
        <p:nvSpPr>
          <p:cNvPr id="40" name="TextBox 52">
            <a:extLst>
              <a:ext uri="{FF2B5EF4-FFF2-40B4-BE49-F238E27FC236}">
                <a16:creationId xmlns:a16="http://schemas.microsoft.com/office/drawing/2014/main" id="{FD35DBE3-C9E5-4667-B302-5148025B05AA}"/>
              </a:ext>
            </a:extLst>
          </p:cNvPr>
          <p:cNvSpPr txBox="1"/>
          <p:nvPr/>
        </p:nvSpPr>
        <p:spPr>
          <a:xfrm>
            <a:off x="1100783" y="3004970"/>
            <a:ext cx="8454697" cy="1615827"/>
          </a:xfrm>
          <a:prstGeom prst="rect">
            <a:avLst/>
          </a:prstGeom>
        </p:spPr>
        <p:txBody>
          <a:bodyPr wrap="square" lIns="0" tIns="0" rIns="0" bIns="0" rtlCol="0" anchor="t">
            <a:spAutoFit/>
          </a:bodyPr>
          <a:lstStyle/>
          <a:p>
            <a:pPr>
              <a:lnSpc>
                <a:spcPts val="4213"/>
              </a:lnSpc>
            </a:pPr>
            <a:r>
              <a:rPr lang="en-US" sz="3200" dirty="0"/>
              <a:t>Frontier is supported by a team of seasoned professionals who specialize in simplifying your international trade.</a:t>
            </a:r>
            <a:endParaRPr lang="en-US" sz="3200" dirty="0">
              <a:latin typeface="+mj-lt"/>
              <a:ea typeface="Lato" panose="020F0502020204030203" pitchFamily="34" charset="0"/>
              <a:cs typeface="Lato" panose="020F0502020204030203" pitchFamily="34" charset="0"/>
            </a:endParaRPr>
          </a:p>
        </p:txBody>
      </p:sp>
      <p:sp>
        <p:nvSpPr>
          <p:cNvPr id="30" name="Rectangle 29">
            <a:extLst>
              <a:ext uri="{FF2B5EF4-FFF2-40B4-BE49-F238E27FC236}">
                <a16:creationId xmlns:a16="http://schemas.microsoft.com/office/drawing/2014/main" id="{4CF95BD7-3382-4F88-87EC-69575F5FF166}"/>
              </a:ext>
            </a:extLst>
          </p:cNvPr>
          <p:cNvSpPr/>
          <p:nvPr/>
        </p:nvSpPr>
        <p:spPr>
          <a:xfrm>
            <a:off x="936289" y="5071567"/>
            <a:ext cx="7972223" cy="707886"/>
          </a:xfrm>
          <a:prstGeom prst="rect">
            <a:avLst/>
          </a:prstGeom>
        </p:spPr>
        <p:txBody>
          <a:bodyPr wrap="square">
            <a:spAutoFit/>
          </a:bodyPr>
          <a:lstStyle/>
          <a:p>
            <a:r>
              <a:rPr lang="en-US" sz="4000" b="1" dirty="0"/>
              <a:t>FEATURES:</a:t>
            </a:r>
          </a:p>
        </p:txBody>
      </p:sp>
      <p:sp>
        <p:nvSpPr>
          <p:cNvPr id="33" name="TextBox 52">
            <a:extLst>
              <a:ext uri="{FF2B5EF4-FFF2-40B4-BE49-F238E27FC236}">
                <a16:creationId xmlns:a16="http://schemas.microsoft.com/office/drawing/2014/main" id="{F1D2ABFA-D31F-4472-A752-4FF2F3056048}"/>
              </a:ext>
            </a:extLst>
          </p:cNvPr>
          <p:cNvSpPr txBox="1"/>
          <p:nvPr/>
        </p:nvSpPr>
        <p:spPr>
          <a:xfrm>
            <a:off x="1100783" y="5833207"/>
            <a:ext cx="9231937" cy="3770263"/>
          </a:xfrm>
          <a:prstGeom prst="rect">
            <a:avLst/>
          </a:prstGeom>
        </p:spPr>
        <p:txBody>
          <a:bodyPr wrap="square" lIns="0" tIns="0" rIns="0" bIns="0" rtlCol="0" anchor="t">
            <a:spAutoFit/>
          </a:bodyPr>
          <a:lstStyle/>
          <a:p>
            <a:pPr marL="457200" indent="-457200">
              <a:lnSpc>
                <a:spcPts val="4213"/>
              </a:lnSpc>
              <a:buFont typeface="Arial" panose="020B0604020202020204" pitchFamily="34" charset="0"/>
              <a:buChar char="•"/>
            </a:pPr>
            <a:r>
              <a:rPr lang="en-US" sz="3200" b="1" dirty="0"/>
              <a:t>Guide you through the intricacies of cross-border trade</a:t>
            </a:r>
            <a:r>
              <a:rPr lang="en-US" sz="3200" dirty="0"/>
              <a:t> in the Canadian local and global markets.</a:t>
            </a:r>
          </a:p>
          <a:p>
            <a:pPr marL="457200" indent="-457200">
              <a:lnSpc>
                <a:spcPts val="4213"/>
              </a:lnSpc>
              <a:buFont typeface="Arial" panose="020B0604020202020204" pitchFamily="34" charset="0"/>
              <a:buChar char="•"/>
            </a:pPr>
            <a:r>
              <a:rPr lang="en-US" sz="3200" b="1" dirty="0"/>
              <a:t>Avoid delays at the border </a:t>
            </a:r>
            <a:r>
              <a:rPr lang="en-US" sz="3200" dirty="0"/>
              <a:t>with our brokers with  accurate tariff classification </a:t>
            </a:r>
          </a:p>
          <a:p>
            <a:pPr marL="457200" indent="-457200">
              <a:lnSpc>
                <a:spcPts val="4213"/>
              </a:lnSpc>
              <a:buFont typeface="Arial" panose="020B0604020202020204" pitchFamily="34" charset="0"/>
              <a:buChar char="•"/>
            </a:pPr>
            <a:r>
              <a:rPr lang="en-US" sz="3200" dirty="0"/>
              <a:t>Experience </a:t>
            </a:r>
            <a:r>
              <a:rPr lang="en-US" sz="3200" b="1" dirty="0"/>
              <a:t>seamless customs clearance, compliance, and duty optimization</a:t>
            </a:r>
            <a:r>
              <a:rPr lang="en-US" sz="3200" dirty="0"/>
              <a:t> to elevate the efficiency of your supply chain.</a:t>
            </a:r>
          </a:p>
        </p:txBody>
      </p:sp>
      <p:pic>
        <p:nvPicPr>
          <p:cNvPr id="12" name="Picture 11">
            <a:extLst>
              <a:ext uri="{FF2B5EF4-FFF2-40B4-BE49-F238E27FC236}">
                <a16:creationId xmlns:a16="http://schemas.microsoft.com/office/drawing/2014/main" id="{F1A942D0-3151-466D-8CCE-6317A4BAA6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17"/>
          <a:stretch/>
        </p:blipFill>
        <p:spPr>
          <a:xfrm>
            <a:off x="10851613" y="2200174"/>
            <a:ext cx="6407688" cy="3892403"/>
          </a:xfrm>
          <a:prstGeom prst="rect">
            <a:avLst/>
          </a:prstGeom>
        </p:spPr>
      </p:pic>
      <p:pic>
        <p:nvPicPr>
          <p:cNvPr id="15" name="Picture 14">
            <a:extLst>
              <a:ext uri="{FF2B5EF4-FFF2-40B4-BE49-F238E27FC236}">
                <a16:creationId xmlns:a16="http://schemas.microsoft.com/office/drawing/2014/main" id="{ED8DE8C5-2E3B-4E1C-9081-97C9C66698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78" t="13896" r="11437" b="7974"/>
          <a:stretch/>
        </p:blipFill>
        <p:spPr>
          <a:xfrm>
            <a:off x="10942320" y="6251354"/>
            <a:ext cx="3703320" cy="3193339"/>
          </a:xfrm>
          <a:prstGeom prst="rect">
            <a:avLst/>
          </a:prstGeom>
        </p:spPr>
      </p:pic>
      <p:pic>
        <p:nvPicPr>
          <p:cNvPr id="13" name="Picture 12">
            <a:extLst>
              <a:ext uri="{FF2B5EF4-FFF2-40B4-BE49-F238E27FC236}">
                <a16:creationId xmlns:a16="http://schemas.microsoft.com/office/drawing/2014/main" id="{7002A785-7932-452B-80C5-839067CC34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940" t="6087" r="3852" b="1283"/>
          <a:stretch/>
        </p:blipFill>
        <p:spPr>
          <a:xfrm>
            <a:off x="14759941" y="6247246"/>
            <a:ext cx="2499360" cy="3201554"/>
          </a:xfrm>
          <a:prstGeom prst="rect">
            <a:avLst/>
          </a:prstGeom>
        </p:spPr>
      </p:pic>
    </p:spTree>
    <p:extLst>
      <p:ext uri="{BB962C8B-B14F-4D97-AF65-F5344CB8AC3E}">
        <p14:creationId xmlns:p14="http://schemas.microsoft.com/office/powerpoint/2010/main" val="347738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6"/>
          <p:cNvGrpSpPr/>
          <p:nvPr/>
        </p:nvGrpSpPr>
        <p:grpSpPr>
          <a:xfrm>
            <a:off x="0" y="0"/>
            <a:ext cx="18288000" cy="1802860"/>
            <a:chOff x="0" y="10031"/>
            <a:chExt cx="6971199" cy="824420"/>
          </a:xfrm>
        </p:grpSpPr>
        <p:sp>
          <p:nvSpPr>
            <p:cNvPr id="47" name="Freeform 47"/>
            <p:cNvSpPr/>
            <p:nvPr/>
          </p:nvSpPr>
          <p:spPr>
            <a:xfrm>
              <a:off x="0" y="10031"/>
              <a:ext cx="6971199" cy="824420"/>
            </a:xfrm>
            <a:custGeom>
              <a:avLst/>
              <a:gdLst/>
              <a:ahLst/>
              <a:cxnLst/>
              <a:rect l="l" t="t" r="r" b="b"/>
              <a:pathLst>
                <a:path w="6971199" h="751194">
                  <a:moveTo>
                    <a:pt x="0" y="0"/>
                  </a:moveTo>
                  <a:lnTo>
                    <a:pt x="6971199" y="0"/>
                  </a:lnTo>
                  <a:lnTo>
                    <a:pt x="6971199" y="751194"/>
                  </a:lnTo>
                  <a:lnTo>
                    <a:pt x="0" y="751194"/>
                  </a:lnTo>
                  <a:close/>
                </a:path>
              </a:pathLst>
            </a:custGeom>
            <a:solidFill>
              <a:srgbClr val="EE5521"/>
            </a:solidFill>
          </p:spPr>
        </p:sp>
      </p:grpSp>
      <p:sp>
        <p:nvSpPr>
          <p:cNvPr id="56" name="TextBox 56"/>
          <p:cNvSpPr txBox="1"/>
          <p:nvPr/>
        </p:nvSpPr>
        <p:spPr>
          <a:xfrm>
            <a:off x="0" y="308645"/>
            <a:ext cx="18288000" cy="1120775"/>
          </a:xfrm>
          <a:prstGeom prst="rect">
            <a:avLst/>
          </a:prstGeom>
        </p:spPr>
        <p:txBody>
          <a:bodyPr wrap="square" lIns="0" tIns="0" rIns="0" bIns="0" rtlCol="0" anchor="t">
            <a:spAutoFit/>
          </a:bodyPr>
          <a:lstStyle/>
          <a:p>
            <a:pPr algn="ctr">
              <a:lnSpc>
                <a:spcPts val="9100"/>
              </a:lnSpc>
            </a:pPr>
            <a:r>
              <a:rPr lang="en-US" sz="7200" dirty="0">
                <a:solidFill>
                  <a:srgbClr val="FFFFFF"/>
                </a:solidFill>
              </a:rPr>
              <a:t>USA CUSTOMS BROKERAGE</a:t>
            </a:r>
          </a:p>
        </p:txBody>
      </p:sp>
      <p:pic>
        <p:nvPicPr>
          <p:cNvPr id="66" name="Picture 65">
            <a:extLst>
              <a:ext uri="{FF2B5EF4-FFF2-40B4-BE49-F238E27FC236}">
                <a16:creationId xmlns:a16="http://schemas.microsoft.com/office/drawing/2014/main" id="{53B85A5D-EBB2-46D9-B0FB-1308865B19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88" b="55161"/>
          <a:stretch/>
        </p:blipFill>
        <p:spPr>
          <a:xfrm>
            <a:off x="15849600" y="9603470"/>
            <a:ext cx="2362199" cy="647165"/>
          </a:xfrm>
          <a:prstGeom prst="rect">
            <a:avLst/>
          </a:prstGeom>
        </p:spPr>
      </p:pic>
      <p:sp>
        <p:nvSpPr>
          <p:cNvPr id="36" name="Rectangle 35">
            <a:extLst>
              <a:ext uri="{FF2B5EF4-FFF2-40B4-BE49-F238E27FC236}">
                <a16:creationId xmlns:a16="http://schemas.microsoft.com/office/drawing/2014/main" id="{84C03C3F-CB64-4A54-A01C-2EAD9E2C5041}"/>
              </a:ext>
            </a:extLst>
          </p:cNvPr>
          <p:cNvSpPr/>
          <p:nvPr/>
        </p:nvSpPr>
        <p:spPr>
          <a:xfrm>
            <a:off x="1009219" y="2156803"/>
            <a:ext cx="7972223" cy="707886"/>
          </a:xfrm>
          <a:prstGeom prst="rect">
            <a:avLst/>
          </a:prstGeom>
        </p:spPr>
        <p:txBody>
          <a:bodyPr wrap="square">
            <a:spAutoFit/>
          </a:bodyPr>
          <a:lstStyle/>
          <a:p>
            <a:r>
              <a:rPr lang="en-US" sz="4000" b="1" dirty="0"/>
              <a:t>FRONTIER NORTH AMERICA</a:t>
            </a:r>
          </a:p>
        </p:txBody>
      </p:sp>
      <p:sp>
        <p:nvSpPr>
          <p:cNvPr id="40" name="TextBox 52">
            <a:extLst>
              <a:ext uri="{FF2B5EF4-FFF2-40B4-BE49-F238E27FC236}">
                <a16:creationId xmlns:a16="http://schemas.microsoft.com/office/drawing/2014/main" id="{FD35DBE3-C9E5-4667-B302-5148025B05AA}"/>
              </a:ext>
            </a:extLst>
          </p:cNvPr>
          <p:cNvSpPr txBox="1"/>
          <p:nvPr/>
        </p:nvSpPr>
        <p:spPr>
          <a:xfrm>
            <a:off x="1049828" y="2898760"/>
            <a:ext cx="8658982" cy="1615827"/>
          </a:xfrm>
          <a:prstGeom prst="rect">
            <a:avLst/>
          </a:prstGeom>
        </p:spPr>
        <p:txBody>
          <a:bodyPr wrap="square" lIns="0" tIns="0" rIns="0" bIns="0" rtlCol="0" anchor="t">
            <a:spAutoFit/>
          </a:bodyPr>
          <a:lstStyle/>
          <a:p>
            <a:pPr>
              <a:lnSpc>
                <a:spcPts val="4213"/>
              </a:lnSpc>
            </a:pPr>
            <a:r>
              <a:rPr lang="en-US" sz="3200" dirty="0"/>
              <a:t>We are your premier partner for seamless international trade solutions, specializing in US customs brokerage.</a:t>
            </a:r>
            <a:endParaRPr lang="en-US" sz="3200" dirty="0">
              <a:latin typeface="+mj-lt"/>
              <a:ea typeface="Lato" panose="020F0502020204030203" pitchFamily="34" charset="0"/>
              <a:cs typeface="Lato" panose="020F0502020204030203" pitchFamily="34" charset="0"/>
            </a:endParaRPr>
          </a:p>
        </p:txBody>
      </p:sp>
      <p:sp>
        <p:nvSpPr>
          <p:cNvPr id="30" name="Rectangle 29">
            <a:extLst>
              <a:ext uri="{FF2B5EF4-FFF2-40B4-BE49-F238E27FC236}">
                <a16:creationId xmlns:a16="http://schemas.microsoft.com/office/drawing/2014/main" id="{4CF95BD7-3382-4F88-87EC-69575F5FF166}"/>
              </a:ext>
            </a:extLst>
          </p:cNvPr>
          <p:cNvSpPr/>
          <p:nvPr/>
        </p:nvSpPr>
        <p:spPr>
          <a:xfrm>
            <a:off x="1009220" y="4768503"/>
            <a:ext cx="7972223" cy="707886"/>
          </a:xfrm>
          <a:prstGeom prst="rect">
            <a:avLst/>
          </a:prstGeom>
        </p:spPr>
        <p:txBody>
          <a:bodyPr wrap="square">
            <a:spAutoFit/>
          </a:bodyPr>
          <a:lstStyle/>
          <a:p>
            <a:r>
              <a:rPr lang="en-US" sz="4000" b="1" dirty="0"/>
              <a:t>FEATURES:</a:t>
            </a:r>
          </a:p>
        </p:txBody>
      </p:sp>
      <p:sp>
        <p:nvSpPr>
          <p:cNvPr id="33" name="TextBox 52">
            <a:extLst>
              <a:ext uri="{FF2B5EF4-FFF2-40B4-BE49-F238E27FC236}">
                <a16:creationId xmlns:a16="http://schemas.microsoft.com/office/drawing/2014/main" id="{F1D2ABFA-D31F-4472-A752-4FF2F3056048}"/>
              </a:ext>
            </a:extLst>
          </p:cNvPr>
          <p:cNvSpPr txBox="1"/>
          <p:nvPr/>
        </p:nvSpPr>
        <p:spPr>
          <a:xfrm>
            <a:off x="1009220" y="5476389"/>
            <a:ext cx="9117759" cy="4847481"/>
          </a:xfrm>
          <a:prstGeom prst="rect">
            <a:avLst/>
          </a:prstGeom>
        </p:spPr>
        <p:txBody>
          <a:bodyPr wrap="square" lIns="0" tIns="0" rIns="0" bIns="0" rtlCol="0" anchor="t">
            <a:spAutoFit/>
          </a:bodyPr>
          <a:lstStyle/>
          <a:p>
            <a:pPr marL="285750" indent="-285750">
              <a:lnSpc>
                <a:spcPts val="4213"/>
              </a:lnSpc>
              <a:buFont typeface="Arial" panose="020B0604020202020204" pitchFamily="34" charset="0"/>
              <a:buChar char="•"/>
            </a:pPr>
            <a:r>
              <a:rPr lang="en-US" sz="3200" dirty="0"/>
              <a:t>Web Tracker offers an </a:t>
            </a:r>
            <a:r>
              <a:rPr lang="en-US" sz="3200" b="1" dirty="0"/>
              <a:t>access detailed information </a:t>
            </a:r>
            <a:r>
              <a:rPr lang="en-US" sz="3200" dirty="0"/>
              <a:t>about the shipment’s location, expected delivery date etc.</a:t>
            </a:r>
          </a:p>
          <a:p>
            <a:pPr marL="285750" indent="-285750">
              <a:lnSpc>
                <a:spcPts val="4213"/>
              </a:lnSpc>
              <a:buFont typeface="Arial" panose="020B0604020202020204" pitchFamily="34" charset="0"/>
              <a:buChar char="•"/>
            </a:pPr>
            <a:r>
              <a:rPr lang="en-US" sz="3200" dirty="0"/>
              <a:t>With our </a:t>
            </a:r>
            <a:r>
              <a:rPr lang="en-US" sz="3200" b="1" dirty="0"/>
              <a:t>nationwide network</a:t>
            </a:r>
            <a:r>
              <a:rPr lang="en-US" sz="3200" dirty="0"/>
              <a:t>, Frontier is your reliable broker for international shipments. </a:t>
            </a:r>
          </a:p>
          <a:p>
            <a:pPr marL="285750" indent="-285750">
              <a:lnSpc>
                <a:spcPts val="4213"/>
              </a:lnSpc>
              <a:buFont typeface="Arial" panose="020B0604020202020204" pitchFamily="34" charset="0"/>
              <a:buChar char="•"/>
            </a:pPr>
            <a:r>
              <a:rPr lang="en-US" sz="3200" dirty="0"/>
              <a:t>With “one client – one team” approach, we become familiar with client products to </a:t>
            </a:r>
            <a:r>
              <a:rPr lang="en-US" sz="3200" b="1" dirty="0"/>
              <a:t>clear goods faster and remove border delays.</a:t>
            </a:r>
          </a:p>
          <a:p>
            <a:pPr marL="457200" indent="-457200">
              <a:lnSpc>
                <a:spcPts val="4213"/>
              </a:lnSpc>
              <a:buFont typeface="Arial" panose="020B0604020202020204" pitchFamily="34" charset="0"/>
              <a:buChar char="•"/>
            </a:pPr>
            <a:endParaRPr lang="en-US" sz="3200" dirty="0">
              <a:ea typeface="Lato" panose="020F0502020204030203" pitchFamily="34" charset="0"/>
              <a:cs typeface="Lato" panose="020F0502020204030203" pitchFamily="34" charset="0"/>
            </a:endParaRPr>
          </a:p>
        </p:txBody>
      </p:sp>
      <p:pic>
        <p:nvPicPr>
          <p:cNvPr id="14" name="Picture 13">
            <a:extLst>
              <a:ext uri="{FF2B5EF4-FFF2-40B4-BE49-F238E27FC236}">
                <a16:creationId xmlns:a16="http://schemas.microsoft.com/office/drawing/2014/main" id="{267432F3-9C3D-4C62-9616-1445619FE3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89"/>
          <a:stretch/>
        </p:blipFill>
        <p:spPr>
          <a:xfrm>
            <a:off x="10436178" y="2323949"/>
            <a:ext cx="6741840" cy="4065284"/>
          </a:xfrm>
          <a:prstGeom prst="rect">
            <a:avLst/>
          </a:prstGeom>
        </p:spPr>
      </p:pic>
      <p:pic>
        <p:nvPicPr>
          <p:cNvPr id="15" name="Picture 14">
            <a:extLst>
              <a:ext uri="{FF2B5EF4-FFF2-40B4-BE49-F238E27FC236}">
                <a16:creationId xmlns:a16="http://schemas.microsoft.com/office/drawing/2014/main" id="{7002A785-7932-452B-80C5-839067CC34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739" b="17446"/>
          <a:stretch/>
        </p:blipFill>
        <p:spPr>
          <a:xfrm>
            <a:off x="10436177" y="6573951"/>
            <a:ext cx="6818215" cy="2400716"/>
          </a:xfrm>
          <a:prstGeom prst="rect">
            <a:avLst/>
          </a:prstGeom>
        </p:spPr>
      </p:pic>
    </p:spTree>
    <p:extLst>
      <p:ext uri="{BB962C8B-B14F-4D97-AF65-F5344CB8AC3E}">
        <p14:creationId xmlns:p14="http://schemas.microsoft.com/office/powerpoint/2010/main" val="354271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6"/>
          <p:cNvGrpSpPr/>
          <p:nvPr/>
        </p:nvGrpSpPr>
        <p:grpSpPr>
          <a:xfrm>
            <a:off x="0" y="0"/>
            <a:ext cx="18288000" cy="1802860"/>
            <a:chOff x="0" y="10031"/>
            <a:chExt cx="6971199" cy="824420"/>
          </a:xfrm>
        </p:grpSpPr>
        <p:sp>
          <p:nvSpPr>
            <p:cNvPr id="47" name="Freeform 47"/>
            <p:cNvSpPr/>
            <p:nvPr/>
          </p:nvSpPr>
          <p:spPr>
            <a:xfrm>
              <a:off x="0" y="10031"/>
              <a:ext cx="6971199" cy="824420"/>
            </a:xfrm>
            <a:custGeom>
              <a:avLst/>
              <a:gdLst/>
              <a:ahLst/>
              <a:cxnLst/>
              <a:rect l="l" t="t" r="r" b="b"/>
              <a:pathLst>
                <a:path w="6971199" h="751194">
                  <a:moveTo>
                    <a:pt x="0" y="0"/>
                  </a:moveTo>
                  <a:lnTo>
                    <a:pt x="6971199" y="0"/>
                  </a:lnTo>
                  <a:lnTo>
                    <a:pt x="6971199" y="751194"/>
                  </a:lnTo>
                  <a:lnTo>
                    <a:pt x="0" y="751194"/>
                  </a:lnTo>
                  <a:close/>
                </a:path>
              </a:pathLst>
            </a:custGeom>
            <a:solidFill>
              <a:srgbClr val="EE5521"/>
            </a:solidFill>
          </p:spPr>
        </p:sp>
      </p:grpSp>
      <p:sp>
        <p:nvSpPr>
          <p:cNvPr id="56" name="TextBox 56"/>
          <p:cNvSpPr txBox="1"/>
          <p:nvPr/>
        </p:nvSpPr>
        <p:spPr>
          <a:xfrm>
            <a:off x="0" y="308645"/>
            <a:ext cx="18288000" cy="1118961"/>
          </a:xfrm>
          <a:prstGeom prst="rect">
            <a:avLst/>
          </a:prstGeom>
        </p:spPr>
        <p:txBody>
          <a:bodyPr wrap="square" lIns="0" tIns="0" rIns="0" bIns="0" rtlCol="0" anchor="t">
            <a:spAutoFit/>
          </a:bodyPr>
          <a:lstStyle/>
          <a:p>
            <a:pPr algn="ctr">
              <a:lnSpc>
                <a:spcPts val="9100"/>
              </a:lnSpc>
            </a:pPr>
            <a:r>
              <a:rPr lang="en-US" sz="7200" dirty="0">
                <a:solidFill>
                  <a:srgbClr val="FFFFFF"/>
                </a:solidFill>
              </a:rPr>
              <a:t>TRADE COMPLIANCE</a:t>
            </a:r>
          </a:p>
        </p:txBody>
      </p:sp>
      <p:pic>
        <p:nvPicPr>
          <p:cNvPr id="66" name="Picture 65">
            <a:extLst>
              <a:ext uri="{FF2B5EF4-FFF2-40B4-BE49-F238E27FC236}">
                <a16:creationId xmlns:a16="http://schemas.microsoft.com/office/drawing/2014/main" id="{53B85A5D-EBB2-46D9-B0FB-1308865B19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88" b="55161"/>
          <a:stretch/>
        </p:blipFill>
        <p:spPr>
          <a:xfrm>
            <a:off x="15849600" y="9603470"/>
            <a:ext cx="2362199" cy="647165"/>
          </a:xfrm>
          <a:prstGeom prst="rect">
            <a:avLst/>
          </a:prstGeom>
        </p:spPr>
      </p:pic>
      <p:sp>
        <p:nvSpPr>
          <p:cNvPr id="36" name="Rectangle 35">
            <a:extLst>
              <a:ext uri="{FF2B5EF4-FFF2-40B4-BE49-F238E27FC236}">
                <a16:creationId xmlns:a16="http://schemas.microsoft.com/office/drawing/2014/main" id="{84C03C3F-CB64-4A54-A01C-2EAD9E2C5041}"/>
              </a:ext>
            </a:extLst>
          </p:cNvPr>
          <p:cNvSpPr/>
          <p:nvPr/>
        </p:nvSpPr>
        <p:spPr>
          <a:xfrm>
            <a:off x="902836" y="2156803"/>
            <a:ext cx="7972223" cy="707886"/>
          </a:xfrm>
          <a:prstGeom prst="rect">
            <a:avLst/>
          </a:prstGeom>
        </p:spPr>
        <p:txBody>
          <a:bodyPr wrap="square">
            <a:spAutoFit/>
          </a:bodyPr>
          <a:lstStyle/>
          <a:p>
            <a:r>
              <a:rPr lang="en-US" sz="4000" b="1" dirty="0"/>
              <a:t>ELEVATE YOUR BUSINESS</a:t>
            </a:r>
          </a:p>
        </p:txBody>
      </p:sp>
      <p:sp>
        <p:nvSpPr>
          <p:cNvPr id="40" name="TextBox 52">
            <a:extLst>
              <a:ext uri="{FF2B5EF4-FFF2-40B4-BE49-F238E27FC236}">
                <a16:creationId xmlns:a16="http://schemas.microsoft.com/office/drawing/2014/main" id="{FD35DBE3-C9E5-4667-B302-5148025B05AA}"/>
              </a:ext>
            </a:extLst>
          </p:cNvPr>
          <p:cNvSpPr txBox="1"/>
          <p:nvPr/>
        </p:nvSpPr>
        <p:spPr>
          <a:xfrm>
            <a:off x="1038010" y="2930095"/>
            <a:ext cx="8105990" cy="1615827"/>
          </a:xfrm>
          <a:prstGeom prst="rect">
            <a:avLst/>
          </a:prstGeom>
        </p:spPr>
        <p:txBody>
          <a:bodyPr wrap="square" lIns="0" tIns="0" rIns="0" bIns="0" rtlCol="0" anchor="t">
            <a:spAutoFit/>
          </a:bodyPr>
          <a:lstStyle/>
          <a:p>
            <a:pPr>
              <a:lnSpc>
                <a:spcPts val="4213"/>
              </a:lnSpc>
            </a:pPr>
            <a:r>
              <a:rPr lang="en-US" sz="3200" dirty="0"/>
              <a:t>Frontier Trade Consulting delivers specialized insights and tailor-made solutions to drive your success in the ever-evolving trade landscape. </a:t>
            </a:r>
            <a:endParaRPr lang="en-US" sz="3200" dirty="0">
              <a:latin typeface="+mj-lt"/>
              <a:ea typeface="Lato" panose="020F0502020204030203" pitchFamily="34" charset="0"/>
              <a:cs typeface="Lato" panose="020F0502020204030203" pitchFamily="34" charset="0"/>
            </a:endParaRPr>
          </a:p>
        </p:txBody>
      </p:sp>
      <p:sp>
        <p:nvSpPr>
          <p:cNvPr id="30" name="Rectangle 29">
            <a:extLst>
              <a:ext uri="{FF2B5EF4-FFF2-40B4-BE49-F238E27FC236}">
                <a16:creationId xmlns:a16="http://schemas.microsoft.com/office/drawing/2014/main" id="{4CF95BD7-3382-4F88-87EC-69575F5FF166}"/>
              </a:ext>
            </a:extLst>
          </p:cNvPr>
          <p:cNvSpPr/>
          <p:nvPr/>
        </p:nvSpPr>
        <p:spPr>
          <a:xfrm>
            <a:off x="902835" y="4995279"/>
            <a:ext cx="7972223" cy="707886"/>
          </a:xfrm>
          <a:prstGeom prst="rect">
            <a:avLst/>
          </a:prstGeom>
        </p:spPr>
        <p:txBody>
          <a:bodyPr wrap="square">
            <a:spAutoFit/>
          </a:bodyPr>
          <a:lstStyle/>
          <a:p>
            <a:r>
              <a:rPr lang="en-US" sz="4000" b="1" dirty="0"/>
              <a:t>FEATURES:</a:t>
            </a:r>
          </a:p>
        </p:txBody>
      </p:sp>
      <p:sp>
        <p:nvSpPr>
          <p:cNvPr id="33" name="TextBox 52">
            <a:extLst>
              <a:ext uri="{FF2B5EF4-FFF2-40B4-BE49-F238E27FC236}">
                <a16:creationId xmlns:a16="http://schemas.microsoft.com/office/drawing/2014/main" id="{F1D2ABFA-D31F-4472-A752-4FF2F3056048}"/>
              </a:ext>
            </a:extLst>
          </p:cNvPr>
          <p:cNvSpPr txBox="1"/>
          <p:nvPr/>
        </p:nvSpPr>
        <p:spPr>
          <a:xfrm>
            <a:off x="902835" y="5703165"/>
            <a:ext cx="8105990" cy="2693045"/>
          </a:xfrm>
          <a:prstGeom prst="rect">
            <a:avLst/>
          </a:prstGeom>
        </p:spPr>
        <p:txBody>
          <a:bodyPr wrap="square" lIns="0" tIns="0" rIns="0" bIns="0" rtlCol="0" anchor="t">
            <a:spAutoFit/>
          </a:bodyPr>
          <a:lstStyle/>
          <a:p>
            <a:pPr marL="457200" indent="-457200">
              <a:lnSpc>
                <a:spcPts val="4213"/>
              </a:lnSpc>
              <a:buFont typeface="Arial" panose="020B0604020202020204" pitchFamily="34" charset="0"/>
              <a:buChar char="•"/>
            </a:pPr>
            <a:r>
              <a:rPr lang="en-US" sz="3200" dirty="0"/>
              <a:t>Our </a:t>
            </a:r>
            <a:r>
              <a:rPr lang="en-US" sz="3200" b="1" dirty="0"/>
              <a:t>experienced consultants </a:t>
            </a:r>
            <a:r>
              <a:rPr lang="en-US" sz="3200" dirty="0"/>
              <a:t>collaborate closely with you to realize your objectives and secure a distinct competitive advantage.</a:t>
            </a:r>
          </a:p>
          <a:p>
            <a:pPr marL="457200" indent="-457200">
              <a:lnSpc>
                <a:spcPts val="4213"/>
              </a:lnSpc>
              <a:buFont typeface="Arial" panose="020B0604020202020204" pitchFamily="34" charset="0"/>
              <a:buChar char="•"/>
            </a:pPr>
            <a:r>
              <a:rPr lang="en-US" sz="3200" dirty="0"/>
              <a:t>Trusted partners in making informed decisions that </a:t>
            </a:r>
            <a:r>
              <a:rPr lang="en-US" sz="3200" b="1" dirty="0"/>
              <a:t>drive growth and navigate complexities</a:t>
            </a:r>
            <a:r>
              <a:rPr lang="en-US" sz="3200" dirty="0"/>
              <a:t>.</a:t>
            </a:r>
            <a:endParaRPr lang="en-US" sz="3200" dirty="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7CF22D02-B8AF-42AC-92F1-9B9B3B11F0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2579" y="3065494"/>
            <a:ext cx="7924970" cy="5275342"/>
          </a:xfrm>
          <a:prstGeom prst="rect">
            <a:avLst/>
          </a:prstGeom>
        </p:spPr>
      </p:pic>
    </p:spTree>
    <p:extLst>
      <p:ext uri="{BB962C8B-B14F-4D97-AF65-F5344CB8AC3E}">
        <p14:creationId xmlns:p14="http://schemas.microsoft.com/office/powerpoint/2010/main" val="192357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6"/>
          <p:cNvGrpSpPr/>
          <p:nvPr/>
        </p:nvGrpSpPr>
        <p:grpSpPr>
          <a:xfrm>
            <a:off x="0" y="0"/>
            <a:ext cx="18288000" cy="1802860"/>
            <a:chOff x="0" y="10031"/>
            <a:chExt cx="6971199" cy="824420"/>
          </a:xfrm>
        </p:grpSpPr>
        <p:sp>
          <p:nvSpPr>
            <p:cNvPr id="47" name="Freeform 47"/>
            <p:cNvSpPr/>
            <p:nvPr/>
          </p:nvSpPr>
          <p:spPr>
            <a:xfrm>
              <a:off x="0" y="10031"/>
              <a:ext cx="6971199" cy="824420"/>
            </a:xfrm>
            <a:custGeom>
              <a:avLst/>
              <a:gdLst/>
              <a:ahLst/>
              <a:cxnLst/>
              <a:rect l="l" t="t" r="r" b="b"/>
              <a:pathLst>
                <a:path w="6971199" h="751194">
                  <a:moveTo>
                    <a:pt x="0" y="0"/>
                  </a:moveTo>
                  <a:lnTo>
                    <a:pt x="6971199" y="0"/>
                  </a:lnTo>
                  <a:lnTo>
                    <a:pt x="6971199" y="751194"/>
                  </a:lnTo>
                  <a:lnTo>
                    <a:pt x="0" y="751194"/>
                  </a:lnTo>
                  <a:close/>
                </a:path>
              </a:pathLst>
            </a:custGeom>
            <a:solidFill>
              <a:srgbClr val="EE5521"/>
            </a:solidFill>
          </p:spPr>
        </p:sp>
      </p:grpSp>
      <p:sp>
        <p:nvSpPr>
          <p:cNvPr id="56" name="TextBox 56"/>
          <p:cNvSpPr txBox="1"/>
          <p:nvPr/>
        </p:nvSpPr>
        <p:spPr>
          <a:xfrm>
            <a:off x="0" y="308645"/>
            <a:ext cx="18288000" cy="1166986"/>
          </a:xfrm>
          <a:prstGeom prst="rect">
            <a:avLst/>
          </a:prstGeom>
        </p:spPr>
        <p:txBody>
          <a:bodyPr wrap="square" lIns="0" tIns="0" rIns="0" bIns="0" rtlCol="0" anchor="t">
            <a:spAutoFit/>
          </a:bodyPr>
          <a:lstStyle/>
          <a:p>
            <a:pPr algn="ctr">
              <a:lnSpc>
                <a:spcPts val="9100"/>
              </a:lnSpc>
            </a:pPr>
            <a:r>
              <a:rPr lang="en-US" sz="7200" dirty="0">
                <a:solidFill>
                  <a:srgbClr val="FFFFFF"/>
                </a:solidFill>
              </a:rPr>
              <a:t>CROSSBORDER LOGISTICS </a:t>
            </a:r>
          </a:p>
        </p:txBody>
      </p:sp>
      <p:pic>
        <p:nvPicPr>
          <p:cNvPr id="66" name="Picture 65">
            <a:extLst>
              <a:ext uri="{FF2B5EF4-FFF2-40B4-BE49-F238E27FC236}">
                <a16:creationId xmlns:a16="http://schemas.microsoft.com/office/drawing/2014/main" id="{53B85A5D-EBB2-46D9-B0FB-1308865B19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88" b="55161"/>
          <a:stretch/>
        </p:blipFill>
        <p:spPr>
          <a:xfrm>
            <a:off x="15849600" y="9603470"/>
            <a:ext cx="2362199" cy="647165"/>
          </a:xfrm>
          <a:prstGeom prst="rect">
            <a:avLst/>
          </a:prstGeom>
        </p:spPr>
      </p:pic>
      <p:sp>
        <p:nvSpPr>
          <p:cNvPr id="36" name="Rectangle 35">
            <a:extLst>
              <a:ext uri="{FF2B5EF4-FFF2-40B4-BE49-F238E27FC236}">
                <a16:creationId xmlns:a16="http://schemas.microsoft.com/office/drawing/2014/main" id="{84C03C3F-CB64-4A54-A01C-2EAD9E2C5041}"/>
              </a:ext>
            </a:extLst>
          </p:cNvPr>
          <p:cNvSpPr/>
          <p:nvPr/>
        </p:nvSpPr>
        <p:spPr>
          <a:xfrm>
            <a:off x="1171776" y="2210948"/>
            <a:ext cx="7972223" cy="707886"/>
          </a:xfrm>
          <a:prstGeom prst="rect">
            <a:avLst/>
          </a:prstGeom>
        </p:spPr>
        <p:txBody>
          <a:bodyPr wrap="square">
            <a:spAutoFit/>
          </a:bodyPr>
          <a:lstStyle/>
          <a:p>
            <a:r>
              <a:rPr lang="en-US" sz="4000" b="1" dirty="0">
                <a:latin typeface="+mj-lt"/>
              </a:rPr>
              <a:t>PARCEL &amp; LTL FREIGHT</a:t>
            </a:r>
          </a:p>
        </p:txBody>
      </p:sp>
      <p:sp>
        <p:nvSpPr>
          <p:cNvPr id="40" name="TextBox 52">
            <a:extLst>
              <a:ext uri="{FF2B5EF4-FFF2-40B4-BE49-F238E27FC236}">
                <a16:creationId xmlns:a16="http://schemas.microsoft.com/office/drawing/2014/main" id="{FD35DBE3-C9E5-4667-B302-5148025B05AA}"/>
              </a:ext>
            </a:extLst>
          </p:cNvPr>
          <p:cNvSpPr txBox="1"/>
          <p:nvPr/>
        </p:nvSpPr>
        <p:spPr>
          <a:xfrm>
            <a:off x="1256710" y="5833207"/>
            <a:ext cx="8405450" cy="3231654"/>
          </a:xfrm>
          <a:prstGeom prst="rect">
            <a:avLst/>
          </a:prstGeom>
        </p:spPr>
        <p:txBody>
          <a:bodyPr wrap="square" lIns="0" tIns="0" rIns="0" bIns="0" rtlCol="0" anchor="t">
            <a:spAutoFit/>
          </a:bodyPr>
          <a:lstStyle/>
          <a:p>
            <a:pPr marL="457200" indent="-457200">
              <a:lnSpc>
                <a:spcPts val="4213"/>
              </a:lnSpc>
              <a:buFont typeface="Arial" panose="020B0604020202020204" pitchFamily="34" charset="0"/>
              <a:buChar char="•"/>
            </a:pPr>
            <a:r>
              <a:rPr lang="en-US" sz="3200" b="1" dirty="0" err="1"/>
              <a:t>Crossborder</a:t>
            </a:r>
            <a:r>
              <a:rPr lang="en-US" sz="3200" b="1" dirty="0"/>
              <a:t> hubs </a:t>
            </a:r>
            <a:r>
              <a:rPr lang="en-US" sz="3200" dirty="0"/>
              <a:t>of Winnipeg, Mb, Chicago IL, &amp; Toronto, ON. This Triangle creates the fastest delivery from the U.S. Midwest to Canada. </a:t>
            </a:r>
          </a:p>
          <a:p>
            <a:pPr marL="457200" indent="-457200">
              <a:lnSpc>
                <a:spcPts val="4213"/>
              </a:lnSpc>
              <a:buFont typeface="Arial" panose="020B0604020202020204" pitchFamily="34" charset="0"/>
              <a:buChar char="•"/>
            </a:pPr>
            <a:r>
              <a:rPr lang="en-US" sz="3200" dirty="0"/>
              <a:t>Ensure </a:t>
            </a:r>
            <a:r>
              <a:rPr lang="en-US" sz="3200" b="1" dirty="0"/>
              <a:t>secure and prompt deliveries </a:t>
            </a:r>
            <a:r>
              <a:rPr lang="en-US" sz="3200" dirty="0"/>
              <a:t>with cutting-edge tracking technologies and a robust network, </a:t>
            </a:r>
            <a:endParaRPr lang="en-US" sz="3200" b="1" dirty="0">
              <a:latin typeface="+mj-lt"/>
              <a:ea typeface="Lato" panose="020F0502020204030203" pitchFamily="34" charset="0"/>
              <a:cs typeface="Lato" panose="020F0502020204030203" pitchFamily="34" charset="0"/>
            </a:endParaRPr>
          </a:p>
        </p:txBody>
      </p:sp>
      <p:sp>
        <p:nvSpPr>
          <p:cNvPr id="30" name="Rectangle 29">
            <a:extLst>
              <a:ext uri="{FF2B5EF4-FFF2-40B4-BE49-F238E27FC236}">
                <a16:creationId xmlns:a16="http://schemas.microsoft.com/office/drawing/2014/main" id="{4CF95BD7-3382-4F88-87EC-69575F5FF166}"/>
              </a:ext>
            </a:extLst>
          </p:cNvPr>
          <p:cNvSpPr/>
          <p:nvPr/>
        </p:nvSpPr>
        <p:spPr>
          <a:xfrm>
            <a:off x="1171777" y="5017801"/>
            <a:ext cx="7972223" cy="707886"/>
          </a:xfrm>
          <a:prstGeom prst="rect">
            <a:avLst/>
          </a:prstGeom>
        </p:spPr>
        <p:txBody>
          <a:bodyPr wrap="square">
            <a:spAutoFit/>
          </a:bodyPr>
          <a:lstStyle/>
          <a:p>
            <a:r>
              <a:rPr lang="en-US" sz="4000" b="1" dirty="0"/>
              <a:t>FEATURES:</a:t>
            </a:r>
          </a:p>
        </p:txBody>
      </p:sp>
      <p:sp>
        <p:nvSpPr>
          <p:cNvPr id="33" name="TextBox 52">
            <a:extLst>
              <a:ext uri="{FF2B5EF4-FFF2-40B4-BE49-F238E27FC236}">
                <a16:creationId xmlns:a16="http://schemas.microsoft.com/office/drawing/2014/main" id="{F1D2ABFA-D31F-4472-A752-4FF2F3056048}"/>
              </a:ext>
            </a:extLst>
          </p:cNvPr>
          <p:cNvSpPr txBox="1"/>
          <p:nvPr/>
        </p:nvSpPr>
        <p:spPr>
          <a:xfrm>
            <a:off x="1256710" y="2956360"/>
            <a:ext cx="8595949" cy="1615827"/>
          </a:xfrm>
          <a:prstGeom prst="rect">
            <a:avLst/>
          </a:prstGeom>
        </p:spPr>
        <p:txBody>
          <a:bodyPr wrap="square" lIns="0" tIns="0" rIns="0" bIns="0" rtlCol="0" anchor="t">
            <a:spAutoFit/>
          </a:bodyPr>
          <a:lstStyle/>
          <a:p>
            <a:pPr>
              <a:lnSpc>
                <a:spcPts val="4213"/>
              </a:lnSpc>
            </a:pPr>
            <a:r>
              <a:rPr lang="en-US" sz="3200" dirty="0"/>
              <a:t>Shipping parcel and LTL freight into Canada has never been easier than using our </a:t>
            </a:r>
            <a:r>
              <a:rPr lang="en-US" sz="3200" dirty="0" err="1"/>
              <a:t>crossborder</a:t>
            </a:r>
            <a:r>
              <a:rPr lang="en-US" sz="3200" dirty="0"/>
              <a:t> services. </a:t>
            </a:r>
          </a:p>
        </p:txBody>
      </p:sp>
      <p:pic>
        <p:nvPicPr>
          <p:cNvPr id="16" name="Picture 15">
            <a:extLst>
              <a:ext uri="{FF2B5EF4-FFF2-40B4-BE49-F238E27FC236}">
                <a16:creationId xmlns:a16="http://schemas.microsoft.com/office/drawing/2014/main" id="{D7034ADC-8A17-4703-AA9C-F6330053B06A}"/>
              </a:ext>
            </a:extLst>
          </p:cNvPr>
          <p:cNvPicPr>
            <a:picLocks noChangeAspect="1"/>
          </p:cNvPicPr>
          <p:nvPr/>
        </p:nvPicPr>
        <p:blipFill rotWithShape="1">
          <a:blip r:embed="rId3">
            <a:extLst>
              <a:ext uri="{28A0092B-C50C-407E-A947-70E740481C1C}">
                <a14:useLocalDpi xmlns:a14="http://schemas.microsoft.com/office/drawing/2010/main" val="0"/>
              </a:ext>
            </a:extLst>
          </a:blip>
          <a:srcRect t="20075" r="10229" b="25264"/>
          <a:stretch/>
        </p:blipFill>
        <p:spPr>
          <a:xfrm>
            <a:off x="10577847" y="2178463"/>
            <a:ext cx="7123873" cy="3253244"/>
          </a:xfrm>
          <a:prstGeom prst="rect">
            <a:avLst/>
          </a:prstGeom>
        </p:spPr>
      </p:pic>
      <p:pic>
        <p:nvPicPr>
          <p:cNvPr id="17" name="Picture 16">
            <a:extLst>
              <a:ext uri="{FF2B5EF4-FFF2-40B4-BE49-F238E27FC236}">
                <a16:creationId xmlns:a16="http://schemas.microsoft.com/office/drawing/2014/main" id="{BED45003-82E7-4D37-A4B8-588DB3F70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7847" y="5679611"/>
            <a:ext cx="7123873" cy="3772727"/>
          </a:xfrm>
          <a:prstGeom prst="rect">
            <a:avLst/>
          </a:prstGeom>
        </p:spPr>
      </p:pic>
    </p:spTree>
    <p:extLst>
      <p:ext uri="{BB962C8B-B14F-4D97-AF65-F5344CB8AC3E}">
        <p14:creationId xmlns:p14="http://schemas.microsoft.com/office/powerpoint/2010/main" val="88715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6"/>
          <p:cNvGrpSpPr/>
          <p:nvPr/>
        </p:nvGrpSpPr>
        <p:grpSpPr>
          <a:xfrm>
            <a:off x="0" y="-23108"/>
            <a:ext cx="18288000" cy="1825968"/>
            <a:chOff x="0" y="10031"/>
            <a:chExt cx="6971199" cy="824420"/>
          </a:xfrm>
        </p:grpSpPr>
        <p:sp>
          <p:nvSpPr>
            <p:cNvPr id="47" name="Freeform 47"/>
            <p:cNvSpPr/>
            <p:nvPr/>
          </p:nvSpPr>
          <p:spPr>
            <a:xfrm>
              <a:off x="0" y="10031"/>
              <a:ext cx="6971199" cy="824420"/>
            </a:xfrm>
            <a:custGeom>
              <a:avLst/>
              <a:gdLst/>
              <a:ahLst/>
              <a:cxnLst/>
              <a:rect l="l" t="t" r="r" b="b"/>
              <a:pathLst>
                <a:path w="6971199" h="751194">
                  <a:moveTo>
                    <a:pt x="0" y="0"/>
                  </a:moveTo>
                  <a:lnTo>
                    <a:pt x="6971199" y="0"/>
                  </a:lnTo>
                  <a:lnTo>
                    <a:pt x="6971199" y="751194"/>
                  </a:lnTo>
                  <a:lnTo>
                    <a:pt x="0" y="751194"/>
                  </a:lnTo>
                  <a:close/>
                </a:path>
              </a:pathLst>
            </a:custGeom>
            <a:solidFill>
              <a:srgbClr val="EE5521"/>
            </a:solidFill>
          </p:spPr>
        </p:sp>
      </p:grpSp>
      <p:sp>
        <p:nvSpPr>
          <p:cNvPr id="56" name="TextBox 56"/>
          <p:cNvSpPr txBox="1"/>
          <p:nvPr/>
        </p:nvSpPr>
        <p:spPr>
          <a:xfrm>
            <a:off x="0" y="308645"/>
            <a:ext cx="18288000" cy="1120775"/>
          </a:xfrm>
          <a:prstGeom prst="rect">
            <a:avLst/>
          </a:prstGeom>
        </p:spPr>
        <p:txBody>
          <a:bodyPr wrap="square" lIns="0" tIns="0" rIns="0" bIns="0" rtlCol="0" anchor="t">
            <a:spAutoFit/>
          </a:bodyPr>
          <a:lstStyle/>
          <a:p>
            <a:pPr algn="ctr">
              <a:lnSpc>
                <a:spcPts val="9100"/>
              </a:lnSpc>
            </a:pPr>
            <a:r>
              <a:rPr lang="en-US" sz="7200" dirty="0">
                <a:solidFill>
                  <a:srgbClr val="FFFFFF"/>
                </a:solidFill>
              </a:rPr>
              <a:t>INTERNATIONAL FREIGHT FORWARDING</a:t>
            </a:r>
          </a:p>
        </p:txBody>
      </p:sp>
      <p:pic>
        <p:nvPicPr>
          <p:cNvPr id="66" name="Picture 65">
            <a:extLst>
              <a:ext uri="{FF2B5EF4-FFF2-40B4-BE49-F238E27FC236}">
                <a16:creationId xmlns:a16="http://schemas.microsoft.com/office/drawing/2014/main" id="{53B85A5D-EBB2-46D9-B0FB-1308865B19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88" b="55161"/>
          <a:stretch/>
        </p:blipFill>
        <p:spPr>
          <a:xfrm>
            <a:off x="15849600" y="9603470"/>
            <a:ext cx="2362199" cy="647165"/>
          </a:xfrm>
          <a:prstGeom prst="rect">
            <a:avLst/>
          </a:prstGeom>
        </p:spPr>
      </p:pic>
      <p:sp>
        <p:nvSpPr>
          <p:cNvPr id="36" name="Rectangle 35">
            <a:extLst>
              <a:ext uri="{FF2B5EF4-FFF2-40B4-BE49-F238E27FC236}">
                <a16:creationId xmlns:a16="http://schemas.microsoft.com/office/drawing/2014/main" id="{84C03C3F-CB64-4A54-A01C-2EAD9E2C5041}"/>
              </a:ext>
            </a:extLst>
          </p:cNvPr>
          <p:cNvSpPr/>
          <p:nvPr/>
        </p:nvSpPr>
        <p:spPr>
          <a:xfrm>
            <a:off x="902836" y="2200174"/>
            <a:ext cx="7972223" cy="707886"/>
          </a:xfrm>
          <a:prstGeom prst="rect">
            <a:avLst/>
          </a:prstGeom>
        </p:spPr>
        <p:txBody>
          <a:bodyPr wrap="square">
            <a:spAutoFit/>
          </a:bodyPr>
          <a:lstStyle/>
          <a:p>
            <a:r>
              <a:rPr lang="en-US" sz="4000" b="1" dirty="0"/>
              <a:t>PROVIDE CONTROL AND VISIBILITY</a:t>
            </a:r>
          </a:p>
        </p:txBody>
      </p:sp>
      <p:sp>
        <p:nvSpPr>
          <p:cNvPr id="40" name="TextBox 52">
            <a:extLst>
              <a:ext uri="{FF2B5EF4-FFF2-40B4-BE49-F238E27FC236}">
                <a16:creationId xmlns:a16="http://schemas.microsoft.com/office/drawing/2014/main" id="{FD35DBE3-C9E5-4667-B302-5148025B05AA}"/>
              </a:ext>
            </a:extLst>
          </p:cNvPr>
          <p:cNvSpPr txBox="1"/>
          <p:nvPr/>
        </p:nvSpPr>
        <p:spPr>
          <a:xfrm>
            <a:off x="1006134" y="2908060"/>
            <a:ext cx="9560266" cy="1615827"/>
          </a:xfrm>
          <a:prstGeom prst="rect">
            <a:avLst/>
          </a:prstGeom>
        </p:spPr>
        <p:txBody>
          <a:bodyPr wrap="square" lIns="0" tIns="0" rIns="0" bIns="0" rtlCol="0" anchor="t">
            <a:spAutoFit/>
          </a:bodyPr>
          <a:lstStyle/>
          <a:p>
            <a:pPr>
              <a:lnSpc>
                <a:spcPts val="4213"/>
              </a:lnSpc>
            </a:pPr>
            <a:r>
              <a:rPr lang="en-US" sz="3200" dirty="0"/>
              <a:t>Use Frontier`s online solutions to provide control and visibility throughout the entire exporting and importing process</a:t>
            </a:r>
            <a:endParaRPr lang="en-US" sz="3200" dirty="0">
              <a:latin typeface="+mj-lt"/>
              <a:ea typeface="Lato" panose="020F0502020204030203" pitchFamily="34" charset="0"/>
              <a:cs typeface="Lato" panose="020F0502020204030203" pitchFamily="34" charset="0"/>
            </a:endParaRPr>
          </a:p>
        </p:txBody>
      </p:sp>
      <p:sp>
        <p:nvSpPr>
          <p:cNvPr id="30" name="Rectangle 29">
            <a:extLst>
              <a:ext uri="{FF2B5EF4-FFF2-40B4-BE49-F238E27FC236}">
                <a16:creationId xmlns:a16="http://schemas.microsoft.com/office/drawing/2014/main" id="{4CF95BD7-3382-4F88-87EC-69575F5FF166}"/>
              </a:ext>
            </a:extLst>
          </p:cNvPr>
          <p:cNvSpPr/>
          <p:nvPr/>
        </p:nvSpPr>
        <p:spPr>
          <a:xfrm>
            <a:off x="902835" y="4759800"/>
            <a:ext cx="7972223" cy="707886"/>
          </a:xfrm>
          <a:prstGeom prst="rect">
            <a:avLst/>
          </a:prstGeom>
        </p:spPr>
        <p:txBody>
          <a:bodyPr wrap="square">
            <a:spAutoFit/>
          </a:bodyPr>
          <a:lstStyle/>
          <a:p>
            <a:r>
              <a:rPr lang="en-US" sz="4000" b="1" dirty="0"/>
              <a:t>FEATURES:</a:t>
            </a:r>
          </a:p>
        </p:txBody>
      </p:sp>
      <p:sp>
        <p:nvSpPr>
          <p:cNvPr id="33" name="TextBox 52">
            <a:extLst>
              <a:ext uri="{FF2B5EF4-FFF2-40B4-BE49-F238E27FC236}">
                <a16:creationId xmlns:a16="http://schemas.microsoft.com/office/drawing/2014/main" id="{F1D2ABFA-D31F-4472-A752-4FF2F3056048}"/>
              </a:ext>
            </a:extLst>
          </p:cNvPr>
          <p:cNvSpPr txBox="1"/>
          <p:nvPr/>
        </p:nvSpPr>
        <p:spPr>
          <a:xfrm>
            <a:off x="902835" y="5515552"/>
            <a:ext cx="10086898" cy="4308872"/>
          </a:xfrm>
          <a:prstGeom prst="rect">
            <a:avLst/>
          </a:prstGeom>
        </p:spPr>
        <p:txBody>
          <a:bodyPr wrap="square" lIns="0" tIns="0" rIns="0" bIns="0" rtlCol="0" anchor="t">
            <a:spAutoFit/>
          </a:bodyPr>
          <a:lstStyle/>
          <a:p>
            <a:pPr marL="457200" indent="-457200">
              <a:lnSpc>
                <a:spcPts val="4213"/>
              </a:lnSpc>
              <a:buFont typeface="Arial" panose="020B0604020202020204" pitchFamily="34" charset="0"/>
              <a:buChar char="•"/>
            </a:pPr>
            <a:r>
              <a:rPr lang="en-US" sz="3200" dirty="0"/>
              <a:t>Experience of ocean and air freight services, ensuring your </a:t>
            </a:r>
            <a:r>
              <a:rPr lang="en-US" sz="3200" b="1" dirty="0"/>
              <a:t>cargo reaches its destination swiftly and securely</a:t>
            </a:r>
            <a:r>
              <a:rPr lang="en-US" sz="3200" dirty="0"/>
              <a:t>.</a:t>
            </a:r>
          </a:p>
          <a:p>
            <a:pPr marL="457200" indent="-457200">
              <a:lnSpc>
                <a:spcPts val="4213"/>
              </a:lnSpc>
              <a:buFont typeface="Arial" panose="020B0604020202020204" pitchFamily="34" charset="0"/>
              <a:buChar char="•"/>
            </a:pPr>
            <a:r>
              <a:rPr lang="en-US" sz="3200" dirty="0"/>
              <a:t>Offering air and sea, freight, we have </a:t>
            </a:r>
            <a:r>
              <a:rPr lang="en-US" sz="3200" b="1" dirty="0"/>
              <a:t>a global partner network</a:t>
            </a:r>
            <a:r>
              <a:rPr lang="en-US" sz="3200" dirty="0"/>
              <a:t> to give you options and ensure your cargo is in capable hands.</a:t>
            </a:r>
          </a:p>
          <a:p>
            <a:pPr marL="457200" indent="-457200">
              <a:lnSpc>
                <a:spcPts val="4213"/>
              </a:lnSpc>
              <a:buFont typeface="Arial" panose="020B0604020202020204" pitchFamily="34" charset="0"/>
              <a:buChar char="•"/>
            </a:pPr>
            <a:r>
              <a:rPr lang="en-US" sz="3200" dirty="0"/>
              <a:t>Our customs brokers ensure required document preparation and </a:t>
            </a:r>
            <a:r>
              <a:rPr lang="en-US" sz="3200" b="1" dirty="0"/>
              <a:t>accurate tariff classification </a:t>
            </a:r>
            <a:r>
              <a:rPr lang="en-US" sz="3200" dirty="0"/>
              <a:t>to avoid unexpected penalties.</a:t>
            </a:r>
            <a:endParaRPr lang="en-US" sz="3200" dirty="0">
              <a:ea typeface="Lato" panose="020F0502020204030203" pitchFamily="34" charset="0"/>
              <a:cs typeface="Lato" panose="020F0502020204030203" pitchFamily="34" charset="0"/>
            </a:endParaRPr>
          </a:p>
        </p:txBody>
      </p:sp>
      <p:pic>
        <p:nvPicPr>
          <p:cNvPr id="2" name="Picture 1"/>
          <p:cNvPicPr>
            <a:picLocks noChangeAspect="1"/>
          </p:cNvPicPr>
          <p:nvPr/>
        </p:nvPicPr>
        <p:blipFill>
          <a:blip r:embed="rId3"/>
          <a:stretch>
            <a:fillRect/>
          </a:stretch>
        </p:blipFill>
        <p:spPr>
          <a:xfrm>
            <a:off x="11479914" y="2134613"/>
            <a:ext cx="5893685" cy="3900652"/>
          </a:xfrm>
          <a:prstGeom prst="rect">
            <a:avLst/>
          </a:prstGeom>
        </p:spPr>
      </p:pic>
      <p:pic>
        <p:nvPicPr>
          <p:cNvPr id="3" name="Picture 2"/>
          <p:cNvPicPr>
            <a:picLocks noChangeAspect="1"/>
          </p:cNvPicPr>
          <p:nvPr/>
        </p:nvPicPr>
        <p:blipFill rotWithShape="1">
          <a:blip r:embed="rId4"/>
          <a:srcRect r="5978" b="7627"/>
          <a:stretch/>
        </p:blipFill>
        <p:spPr>
          <a:xfrm>
            <a:off x="11479914" y="6282470"/>
            <a:ext cx="5893685" cy="3240132"/>
          </a:xfrm>
          <a:prstGeom prst="rect">
            <a:avLst/>
          </a:prstGeom>
        </p:spPr>
      </p:pic>
    </p:spTree>
    <p:extLst>
      <p:ext uri="{BB962C8B-B14F-4D97-AF65-F5344CB8AC3E}">
        <p14:creationId xmlns:p14="http://schemas.microsoft.com/office/powerpoint/2010/main" val="3068300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95E76476374048916F978948DE8833" ma:contentTypeVersion="14" ma:contentTypeDescription="Create a new document." ma:contentTypeScope="" ma:versionID="d86f32a0f4907c39c5a09b57d099a4ea">
  <xsd:schema xmlns:xsd="http://www.w3.org/2001/XMLSchema" xmlns:xs="http://www.w3.org/2001/XMLSchema" xmlns:p="http://schemas.microsoft.com/office/2006/metadata/properties" xmlns:ns3="7b924a38-396d-4e48-8ed2-683ef54ada81" xmlns:ns4="db50ba28-a613-4981-9e50-f2b270587519" targetNamespace="http://schemas.microsoft.com/office/2006/metadata/properties" ma:root="true" ma:fieldsID="45a60160f6f89488559a8cbe67dcf0ec" ns3:_="" ns4:_="">
    <xsd:import namespace="7b924a38-396d-4e48-8ed2-683ef54ada81"/>
    <xsd:import namespace="db50ba28-a613-4981-9e50-f2b27058751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924a38-396d-4e48-8ed2-683ef54ada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50ba28-a613-4981-9e50-f2b27058751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689305-2854-4738-A7CB-80E178672854}">
  <ds:schemaRefs>
    <ds:schemaRef ds:uri="http://schemas.microsoft.com/sharepoint/v3/contenttype/forms"/>
  </ds:schemaRefs>
</ds:datastoreItem>
</file>

<file path=customXml/itemProps2.xml><?xml version="1.0" encoding="utf-8"?>
<ds:datastoreItem xmlns:ds="http://schemas.openxmlformats.org/officeDocument/2006/customXml" ds:itemID="{218950E3-DFD4-44BD-B46B-804032134A21}">
  <ds:schemaRefs>
    <ds:schemaRef ds:uri="http://schemas.microsoft.com/office/infopath/2007/PartnerControls"/>
    <ds:schemaRef ds:uri="http://schemas.microsoft.com/office/2006/documentManagement/types"/>
    <ds:schemaRef ds:uri="http://purl.org/dc/terms/"/>
    <ds:schemaRef ds:uri="db50ba28-a613-4981-9e50-f2b270587519"/>
    <ds:schemaRef ds:uri="http://purl.org/dc/dcmitype/"/>
    <ds:schemaRef ds:uri="http://schemas.openxmlformats.org/package/2006/metadata/core-properties"/>
    <ds:schemaRef ds:uri="http://schemas.microsoft.com/office/2006/metadata/properties"/>
    <ds:schemaRef ds:uri="7b924a38-396d-4e48-8ed2-683ef54ada81"/>
    <ds:schemaRef ds:uri="http://www.w3.org/XML/1998/namespace"/>
    <ds:schemaRef ds:uri="http://purl.org/dc/elements/1.1/"/>
  </ds:schemaRefs>
</ds:datastoreItem>
</file>

<file path=customXml/itemProps3.xml><?xml version="1.0" encoding="utf-8"?>
<ds:datastoreItem xmlns:ds="http://schemas.openxmlformats.org/officeDocument/2006/customXml" ds:itemID="{9E897718-D92B-44EE-9E9B-83CA161DC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924a38-396d-4e48-8ed2-683ef54ada81"/>
    <ds:schemaRef ds:uri="db50ba28-a613-4981-9e50-f2b2705875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17603</TotalTime>
  <Words>713</Words>
  <Application>Microsoft Office PowerPoint</Application>
  <PresentationFormat>Custom</PresentationFormat>
  <Paragraphs>80</Paragraphs>
  <Slides>11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11</vt:i4>
      </vt:variant>
    </vt:vector>
  </HeadingPairs>
  <TitlesOfParts>
    <vt:vector size="15" baseType="lpstr">
      <vt:lpstr>Arial</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BDO-Frontier</dc:title>
  <dc:creator>Sydney Anderson</dc:creator>
  <cp:lastModifiedBy>Veronika Barvinok</cp:lastModifiedBy>
  <cp:revision>86</cp:revision>
  <dcterms:created xsi:type="dcterms:W3CDTF">2006-08-16T00:00:00Z</dcterms:created>
  <dcterms:modified xsi:type="dcterms:W3CDTF">2023-11-10T19:34:46Z</dcterms:modified>
  <dc:identifier>DAEddlorgss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0x010100F995E76476374048916F978948DE8833</vt:lpwstr>
  </property>
</Properties>
</file>