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62" r:id="rId6"/>
    <p:sldId id="263" r:id="rId7"/>
    <p:sldId id="282" r:id="rId8"/>
    <p:sldId id="269" r:id="rId9"/>
    <p:sldId id="283" r:id="rId10"/>
    <p:sldId id="265" r:id="rId11"/>
    <p:sldId id="278" r:id="rId12"/>
    <p:sldId id="268" r:id="rId13"/>
    <p:sldId id="270" r:id="rId14"/>
    <p:sldId id="275" r:id="rId15"/>
    <p:sldId id="279" r:id="rId16"/>
    <p:sldId id="274" r:id="rId17"/>
    <p:sldId id="284" r:id="rId18"/>
    <p:sldId id="271" r:id="rId19"/>
    <p:sldId id="280" r:id="rId20"/>
  </p:sldIdLst>
  <p:sldSz cx="18288000" cy="10287000"/>
  <p:notesSz cx="6858000" cy="9144000"/>
  <p:embeddedFontLst>
    <p:embeddedFont>
      <p:font typeface="Aileron Regular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8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dney Anderson" userId="7ae43830-fed5-4b9a-8841-06d691f190f9" providerId="ADAL" clId="{7B57A46F-C3F5-4DD9-AA5A-65300F283CD6}"/>
    <pc:docChg chg="undo custSel modSld">
      <pc:chgData name="Sydney Anderson" userId="7ae43830-fed5-4b9a-8841-06d691f190f9" providerId="ADAL" clId="{7B57A46F-C3F5-4DD9-AA5A-65300F283CD6}" dt="2022-03-29T19:59:11.210" v="19" actId="1076"/>
      <pc:docMkLst>
        <pc:docMk/>
      </pc:docMkLst>
      <pc:sldChg chg="modSp">
        <pc:chgData name="Sydney Anderson" userId="7ae43830-fed5-4b9a-8841-06d691f190f9" providerId="ADAL" clId="{7B57A46F-C3F5-4DD9-AA5A-65300F283CD6}" dt="2022-03-29T19:56:56.243" v="1" actId="14100"/>
        <pc:sldMkLst>
          <pc:docMk/>
          <pc:sldMk cId="1208083019" sldId="269"/>
        </pc:sldMkLst>
        <pc:spChg chg="mod">
          <ac:chgData name="Sydney Anderson" userId="7ae43830-fed5-4b9a-8841-06d691f190f9" providerId="ADAL" clId="{7B57A46F-C3F5-4DD9-AA5A-65300F283CD6}" dt="2022-03-29T19:56:56.243" v="1" actId="14100"/>
          <ac:spMkLst>
            <pc:docMk/>
            <pc:sldMk cId="1208083019" sldId="269"/>
            <ac:spMk id="2" creationId="{404EEA9A-4ADA-442F-9702-17DD1D752B63}"/>
          </ac:spMkLst>
        </pc:spChg>
      </pc:sldChg>
      <pc:sldChg chg="delSp modSp">
        <pc:chgData name="Sydney Anderson" userId="7ae43830-fed5-4b9a-8841-06d691f190f9" providerId="ADAL" clId="{7B57A46F-C3F5-4DD9-AA5A-65300F283CD6}" dt="2022-03-29T19:59:11.210" v="19" actId="1076"/>
        <pc:sldMkLst>
          <pc:docMk/>
          <pc:sldMk cId="2768415352" sldId="275"/>
        </pc:sldMkLst>
        <pc:spChg chg="mod">
          <ac:chgData name="Sydney Anderson" userId="7ae43830-fed5-4b9a-8841-06d691f190f9" providerId="ADAL" clId="{7B57A46F-C3F5-4DD9-AA5A-65300F283CD6}" dt="2022-03-29T19:58:18.522" v="10" actId="1076"/>
          <ac:spMkLst>
            <pc:docMk/>
            <pc:sldMk cId="2768415352" sldId="275"/>
            <ac:spMk id="27" creationId="{3AC4EE8D-0A87-490B-BB02-E3A4D4AFF144}"/>
          </ac:spMkLst>
        </pc:spChg>
        <pc:spChg chg="mod">
          <ac:chgData name="Sydney Anderson" userId="7ae43830-fed5-4b9a-8841-06d691f190f9" providerId="ADAL" clId="{7B57A46F-C3F5-4DD9-AA5A-65300F283CD6}" dt="2022-03-29T19:58:14.896" v="9" actId="14100"/>
          <ac:spMkLst>
            <pc:docMk/>
            <pc:sldMk cId="2768415352" sldId="275"/>
            <ac:spMk id="28" creationId="{CE4FA621-A31C-488A-AE69-64F3222FC60A}"/>
          </ac:spMkLst>
        </pc:spChg>
        <pc:spChg chg="mod">
          <ac:chgData name="Sydney Anderson" userId="7ae43830-fed5-4b9a-8841-06d691f190f9" providerId="ADAL" clId="{7B57A46F-C3F5-4DD9-AA5A-65300F283CD6}" dt="2022-03-29T19:59:11.210" v="19" actId="1076"/>
          <ac:spMkLst>
            <pc:docMk/>
            <pc:sldMk cId="2768415352" sldId="275"/>
            <ac:spMk id="31" creationId="{DE9B6F05-123A-4357-8A70-58469F56CE08}"/>
          </ac:spMkLst>
        </pc:spChg>
        <pc:grpChg chg="del">
          <ac:chgData name="Sydney Anderson" userId="7ae43830-fed5-4b9a-8841-06d691f190f9" providerId="ADAL" clId="{7B57A46F-C3F5-4DD9-AA5A-65300F283CD6}" dt="2022-03-29T19:57:55.956" v="5" actId="478"/>
          <ac:grpSpMkLst>
            <pc:docMk/>
            <pc:sldMk cId="2768415352" sldId="275"/>
            <ac:grpSpMk id="29" creationId="{5EAE36CC-CA05-446C-B032-9AA26F02A152}"/>
          </ac:grpSpMkLst>
        </pc:grpChg>
        <pc:picChg chg="mod">
          <ac:chgData name="Sydney Anderson" userId="7ae43830-fed5-4b9a-8841-06d691f190f9" providerId="ADAL" clId="{7B57A46F-C3F5-4DD9-AA5A-65300F283CD6}" dt="2022-03-29T19:59:07.051" v="18" actId="1076"/>
          <ac:picMkLst>
            <pc:docMk/>
            <pc:sldMk cId="2768415352" sldId="275"/>
            <ac:picMk id="7" creationId="{8CA236D6-10A9-45EF-93DF-90A3D3ACB431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3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Landed%20Cost%20Price%20Calculator.xlsx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545956" y="2608011"/>
            <a:ext cx="14274897" cy="7101724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576595" y="267334"/>
            <a:ext cx="7423253" cy="2033728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3E323B6-43A8-4345-93F4-D2154E14CDE4}"/>
              </a:ext>
            </a:extLst>
          </p:cNvPr>
          <p:cNvSpPr/>
          <p:nvPr/>
        </p:nvSpPr>
        <p:spPr>
          <a:xfrm>
            <a:off x="983443" y="4547632"/>
            <a:ext cx="12493633" cy="24595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9600" b="1" dirty="0">
                <a:solidFill>
                  <a:srgbClr val="FFFFFF"/>
                </a:solidFill>
              </a:rPr>
              <a:t>NON-RESIDENT </a:t>
            </a:r>
          </a:p>
          <a:p>
            <a:pPr>
              <a:lnSpc>
                <a:spcPts val="9100"/>
              </a:lnSpc>
            </a:pPr>
            <a:r>
              <a:rPr lang="en-US" sz="9600" b="1" dirty="0">
                <a:solidFill>
                  <a:srgbClr val="FFFFFF"/>
                </a:solidFill>
              </a:rPr>
              <a:t>IMPORTER PROGRAM</a:t>
            </a:r>
            <a:endParaRPr lang="en-US" sz="96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C79E39C-B352-4A34-ABA5-58F06C8D1364}"/>
              </a:ext>
            </a:extLst>
          </p:cNvPr>
          <p:cNvSpPr/>
          <p:nvPr/>
        </p:nvSpPr>
        <p:spPr>
          <a:xfrm>
            <a:off x="983443" y="7621114"/>
            <a:ext cx="13399921" cy="121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100"/>
              </a:lnSpc>
            </a:pPr>
            <a:r>
              <a:rPr lang="en-US" sz="7200" dirty="0">
                <a:solidFill>
                  <a:schemeClr val="bg1"/>
                </a:solidFill>
              </a:rPr>
              <a:t>Presented 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CANADIAN RULES FOR MAINTAINING RECORDS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02F928-AB2F-4D53-B1EF-D4FC067A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085" y="3619203"/>
            <a:ext cx="4462875" cy="4249454"/>
          </a:xfrm>
          <a:prstGeom prst="rect">
            <a:avLst/>
          </a:prstGeom>
        </p:spPr>
      </p:pic>
      <p:grpSp>
        <p:nvGrpSpPr>
          <p:cNvPr id="22" name="Group 48">
            <a:extLst>
              <a:ext uri="{FF2B5EF4-FFF2-40B4-BE49-F238E27FC236}">
                <a16:creationId xmlns:a16="http://schemas.microsoft.com/office/drawing/2014/main" id="{D29C3A43-A79C-4BD3-964D-A23696171CD7}"/>
              </a:ext>
            </a:extLst>
          </p:cNvPr>
          <p:cNvGrpSpPr/>
          <p:nvPr/>
        </p:nvGrpSpPr>
        <p:grpSpPr>
          <a:xfrm>
            <a:off x="1003418" y="2824509"/>
            <a:ext cx="358785" cy="360393"/>
            <a:chOff x="14166" y="0"/>
            <a:chExt cx="6321667" cy="6350000"/>
          </a:xfrm>
        </p:grpSpPr>
        <p:sp>
          <p:nvSpPr>
            <p:cNvPr id="23" name="Freeform 49">
              <a:extLst>
                <a:ext uri="{FF2B5EF4-FFF2-40B4-BE49-F238E27FC236}">
                  <a16:creationId xmlns:a16="http://schemas.microsoft.com/office/drawing/2014/main" id="{D9978F68-DBE6-4F2E-A97D-BC43B4CB8221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35444B0-5716-4CD3-B412-7F53C779B115}"/>
              </a:ext>
            </a:extLst>
          </p:cNvPr>
          <p:cNvSpPr/>
          <p:nvPr/>
        </p:nvSpPr>
        <p:spPr>
          <a:xfrm>
            <a:off x="1576857" y="2650762"/>
            <a:ext cx="893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RESPONSIBILITIES OF THE NON-RESIDENT</a:t>
            </a:r>
            <a:endParaRPr lang="en-US" sz="4000" b="1" strike="dblStrike" dirty="0"/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DB6426D2-32C0-421A-BC37-935A30B06BF8}"/>
              </a:ext>
            </a:extLst>
          </p:cNvPr>
          <p:cNvSpPr txBox="1"/>
          <p:nvPr/>
        </p:nvSpPr>
        <p:spPr>
          <a:xfrm>
            <a:off x="1642060" y="3358648"/>
            <a:ext cx="9422180" cy="1050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Maintaining all books/records for audit by Canada revenue agency</a:t>
            </a:r>
          </a:p>
        </p:txBody>
      </p:sp>
      <p:grpSp>
        <p:nvGrpSpPr>
          <p:cNvPr id="29" name="Group 48">
            <a:extLst>
              <a:ext uri="{FF2B5EF4-FFF2-40B4-BE49-F238E27FC236}">
                <a16:creationId xmlns:a16="http://schemas.microsoft.com/office/drawing/2014/main" id="{4F0008ED-D0F4-450D-8A31-C77F9C97A22A}"/>
              </a:ext>
            </a:extLst>
          </p:cNvPr>
          <p:cNvGrpSpPr/>
          <p:nvPr/>
        </p:nvGrpSpPr>
        <p:grpSpPr>
          <a:xfrm>
            <a:off x="1003418" y="4914436"/>
            <a:ext cx="358785" cy="360393"/>
            <a:chOff x="14166" y="0"/>
            <a:chExt cx="6321667" cy="6350000"/>
          </a:xfrm>
        </p:grpSpPr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C497E8CB-9ABB-4DC1-8C28-2102414C815A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5892FBA-0228-4787-93DD-7BEBAC5BA56B}"/>
              </a:ext>
            </a:extLst>
          </p:cNvPr>
          <p:cNvSpPr/>
          <p:nvPr/>
        </p:nvSpPr>
        <p:spPr>
          <a:xfrm>
            <a:off x="1576857" y="4740689"/>
            <a:ext cx="893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TIMEFRAME</a:t>
            </a:r>
            <a:endParaRPr lang="en-US" sz="4000" b="1" strike="dblStrike" dirty="0"/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id="{F5522A2B-F1E2-429E-B250-C266F1E18686}"/>
              </a:ext>
            </a:extLst>
          </p:cNvPr>
          <p:cNvSpPr txBox="1"/>
          <p:nvPr/>
        </p:nvSpPr>
        <p:spPr>
          <a:xfrm>
            <a:off x="1708663" y="5453045"/>
            <a:ext cx="942218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/>
              <a:t>Maintenance for up to </a:t>
            </a:r>
            <a:r>
              <a:rPr lang="en-US" sz="3200" b="1" dirty="0">
                <a:solidFill>
                  <a:srgbClr val="EE5521"/>
                </a:solidFill>
              </a:rPr>
              <a:t>6 years + </a:t>
            </a:r>
            <a:r>
              <a:rPr lang="en-US" sz="3200" dirty="0"/>
              <a:t>current year</a:t>
            </a:r>
          </a:p>
        </p:txBody>
      </p:sp>
      <p:grpSp>
        <p:nvGrpSpPr>
          <p:cNvPr id="33" name="Group 48">
            <a:extLst>
              <a:ext uri="{FF2B5EF4-FFF2-40B4-BE49-F238E27FC236}">
                <a16:creationId xmlns:a16="http://schemas.microsoft.com/office/drawing/2014/main" id="{CCB910E6-B45C-460B-B23A-1D77995DBBFB}"/>
              </a:ext>
            </a:extLst>
          </p:cNvPr>
          <p:cNvGrpSpPr/>
          <p:nvPr/>
        </p:nvGrpSpPr>
        <p:grpSpPr>
          <a:xfrm>
            <a:off x="1003418" y="6639500"/>
            <a:ext cx="358785" cy="360393"/>
            <a:chOff x="14166" y="0"/>
            <a:chExt cx="6321667" cy="6350000"/>
          </a:xfrm>
        </p:grpSpPr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32E303BA-12C1-495E-B682-B5FEB64547F9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36" name="TextBox 52">
            <a:extLst>
              <a:ext uri="{FF2B5EF4-FFF2-40B4-BE49-F238E27FC236}">
                <a16:creationId xmlns:a16="http://schemas.microsoft.com/office/drawing/2014/main" id="{8E6B88DA-0885-46FA-BE98-E492ED694F01}"/>
              </a:ext>
            </a:extLst>
          </p:cNvPr>
          <p:cNvSpPr txBox="1"/>
          <p:nvPr/>
        </p:nvSpPr>
        <p:spPr>
          <a:xfrm>
            <a:off x="1708663" y="7178109"/>
            <a:ext cx="942218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/>
              <a:t>Audit able to be performed by CRA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B90679-E696-4F04-A3D2-4F8395439AA2}"/>
              </a:ext>
            </a:extLst>
          </p:cNvPr>
          <p:cNvSpPr/>
          <p:nvPr/>
        </p:nvSpPr>
        <p:spPr>
          <a:xfrm>
            <a:off x="1642060" y="6413513"/>
            <a:ext cx="893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AUDITS</a:t>
            </a:r>
            <a:endParaRPr lang="en-US" sz="4000" b="1" strike="dblStrike" dirty="0"/>
          </a:p>
        </p:txBody>
      </p:sp>
      <p:grpSp>
        <p:nvGrpSpPr>
          <p:cNvPr id="38" name="Group 48">
            <a:extLst>
              <a:ext uri="{FF2B5EF4-FFF2-40B4-BE49-F238E27FC236}">
                <a16:creationId xmlns:a16="http://schemas.microsoft.com/office/drawing/2014/main" id="{9D339198-88F8-4077-B0FA-4ED913CC189A}"/>
              </a:ext>
            </a:extLst>
          </p:cNvPr>
          <p:cNvGrpSpPr/>
          <p:nvPr/>
        </p:nvGrpSpPr>
        <p:grpSpPr>
          <a:xfrm>
            <a:off x="1003418" y="8231980"/>
            <a:ext cx="358785" cy="360393"/>
            <a:chOff x="14166" y="0"/>
            <a:chExt cx="6321667" cy="6350000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13B7AA54-1DEA-4738-BDB3-2F53DD1FFD96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40" name="TextBox 52">
            <a:extLst>
              <a:ext uri="{FF2B5EF4-FFF2-40B4-BE49-F238E27FC236}">
                <a16:creationId xmlns:a16="http://schemas.microsoft.com/office/drawing/2014/main" id="{E271DCBD-E320-4561-8F5F-44D260F2B6DE}"/>
              </a:ext>
            </a:extLst>
          </p:cNvPr>
          <p:cNvSpPr txBox="1"/>
          <p:nvPr/>
        </p:nvSpPr>
        <p:spPr>
          <a:xfrm>
            <a:off x="1708663" y="8770589"/>
            <a:ext cx="942218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/>
              <a:t>Audit able to be performed by CRA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81EB22-CF95-4C28-B68A-F34997EB38EE}"/>
              </a:ext>
            </a:extLst>
          </p:cNvPr>
          <p:cNvSpPr/>
          <p:nvPr/>
        </p:nvSpPr>
        <p:spPr>
          <a:xfrm>
            <a:off x="1642060" y="8005993"/>
            <a:ext cx="893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MAINTENANCE IN USA</a:t>
            </a:r>
            <a:endParaRPr lang="en-US" sz="4000" b="1" strike="dblStrike" dirty="0"/>
          </a:p>
        </p:txBody>
      </p:sp>
    </p:spTree>
    <p:extLst>
      <p:ext uri="{BB962C8B-B14F-4D97-AF65-F5344CB8AC3E}">
        <p14:creationId xmlns:p14="http://schemas.microsoft.com/office/powerpoint/2010/main" val="335990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TARIFF CLASSIFICATION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grpSp>
        <p:nvGrpSpPr>
          <p:cNvPr id="19" name="Group 48">
            <a:extLst>
              <a:ext uri="{FF2B5EF4-FFF2-40B4-BE49-F238E27FC236}">
                <a16:creationId xmlns:a16="http://schemas.microsoft.com/office/drawing/2014/main" id="{2A953244-B89C-4E9A-A9AA-AF8EC59110A8}"/>
              </a:ext>
            </a:extLst>
          </p:cNvPr>
          <p:cNvGrpSpPr/>
          <p:nvPr/>
        </p:nvGrpSpPr>
        <p:grpSpPr>
          <a:xfrm>
            <a:off x="1003418" y="2824509"/>
            <a:ext cx="358785" cy="360393"/>
            <a:chOff x="14166" y="0"/>
            <a:chExt cx="6321667" cy="6350000"/>
          </a:xfrm>
        </p:grpSpPr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E95B2F3D-9576-4DB1-BA93-9943A13DCD1B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27" name="TextBox 52">
            <a:extLst>
              <a:ext uri="{FF2B5EF4-FFF2-40B4-BE49-F238E27FC236}">
                <a16:creationId xmlns:a16="http://schemas.microsoft.com/office/drawing/2014/main" id="{3AC4EE8D-0A87-490B-BB02-E3A4D4AFF144}"/>
              </a:ext>
            </a:extLst>
          </p:cNvPr>
          <p:cNvSpPr txBox="1"/>
          <p:nvPr/>
        </p:nvSpPr>
        <p:spPr>
          <a:xfrm>
            <a:off x="1724224" y="4028091"/>
            <a:ext cx="5780716" cy="158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Has 99 Chapters</a:t>
            </a:r>
          </a:p>
          <a:p>
            <a:pPr marL="457200" indent="-457200">
              <a:lnSpc>
                <a:spcPts val="421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Commodities get more complex as you progress</a:t>
            </a:r>
          </a:p>
        </p:txBody>
      </p:sp>
      <p:sp>
        <p:nvSpPr>
          <p:cNvPr id="28" name="TextBox 50">
            <a:extLst>
              <a:ext uri="{FF2B5EF4-FFF2-40B4-BE49-F238E27FC236}">
                <a16:creationId xmlns:a16="http://schemas.microsoft.com/office/drawing/2014/main" id="{CE4FA621-A31C-488A-AE69-64F3222FC60A}"/>
              </a:ext>
            </a:extLst>
          </p:cNvPr>
          <p:cNvSpPr txBox="1"/>
          <p:nvPr/>
        </p:nvSpPr>
        <p:spPr>
          <a:xfrm>
            <a:off x="1724224" y="2790254"/>
            <a:ext cx="4766223" cy="1616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cs typeface="Calibri"/>
              </a:rPr>
              <a:t>THE HARMONIZED CODE (H.S)</a:t>
            </a:r>
          </a:p>
          <a:p>
            <a:pPr lvl="1">
              <a:lnSpc>
                <a:spcPts val="4213"/>
              </a:lnSpc>
            </a:pPr>
            <a:endParaRPr lang="en-US" sz="40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31" name="TextBox 50">
            <a:extLst>
              <a:ext uri="{FF2B5EF4-FFF2-40B4-BE49-F238E27FC236}">
                <a16:creationId xmlns:a16="http://schemas.microsoft.com/office/drawing/2014/main" id="{DE9B6F05-123A-4357-8A70-58469F56CE08}"/>
              </a:ext>
            </a:extLst>
          </p:cNvPr>
          <p:cNvSpPr txBox="1"/>
          <p:nvPr/>
        </p:nvSpPr>
        <p:spPr>
          <a:xfrm>
            <a:off x="8328529" y="3638610"/>
            <a:ext cx="9711719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cs typeface="Calibri"/>
              </a:rPr>
              <a:t>EXAMPLE: ROTARY, BATTERY POWERED DRILL</a:t>
            </a:r>
          </a:p>
          <a:p>
            <a:pPr lvl="1">
              <a:lnSpc>
                <a:spcPts val="4213"/>
              </a:lnSpc>
            </a:pPr>
            <a:endParaRPr lang="en-US" sz="40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236D6-10A9-45EF-93DF-90A3D3ACB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r="15734"/>
          <a:stretch/>
        </p:blipFill>
        <p:spPr>
          <a:xfrm>
            <a:off x="8328530" y="4357969"/>
            <a:ext cx="9711719" cy="47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1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FREE TRADE AGREEMENTS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E2C66A-D099-45AC-A624-E4B5C7826A9B}"/>
              </a:ext>
            </a:extLst>
          </p:cNvPr>
          <p:cNvSpPr/>
          <p:nvPr/>
        </p:nvSpPr>
        <p:spPr>
          <a:xfrm>
            <a:off x="1543403" y="2614425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USMCA</a:t>
            </a: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40F26C4E-8B74-4BB2-8649-3A8E4E8A21BB}"/>
              </a:ext>
            </a:extLst>
          </p:cNvPr>
          <p:cNvSpPr txBox="1"/>
          <p:nvPr/>
        </p:nvSpPr>
        <p:spPr>
          <a:xfrm>
            <a:off x="1664798" y="3184902"/>
            <a:ext cx="7466395" cy="1050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The trade agreement among the U.S. Mexico &amp; Canada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5F45674A-1E5D-41CD-A0CC-03271B6E9291}"/>
              </a:ext>
            </a:extLst>
          </p:cNvPr>
          <p:cNvSpPr txBox="1"/>
          <p:nvPr/>
        </p:nvSpPr>
        <p:spPr>
          <a:xfrm>
            <a:off x="2147868" y="5408954"/>
            <a:ext cx="8315481" cy="4282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Avoid costly duty by knowing what qualifies </a:t>
            </a:r>
          </a:p>
          <a:p>
            <a:pPr>
              <a:lnSpc>
                <a:spcPts val="4213"/>
              </a:lnSpc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13"/>
              </a:lnSpc>
            </a:pPr>
            <a:r>
              <a:rPr lang="en-US" sz="3200" dirty="0">
                <a:solidFill>
                  <a:srgbClr val="000000"/>
                </a:solidFill>
              </a:rPr>
              <a:t>Make it easy for your customers to retrieve</a:t>
            </a:r>
          </a:p>
          <a:p>
            <a:pPr>
              <a:lnSpc>
                <a:spcPts val="4213"/>
              </a:lnSpc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13"/>
              </a:lnSpc>
            </a:pPr>
            <a:r>
              <a:rPr lang="en-US" sz="3200" dirty="0">
                <a:solidFill>
                  <a:srgbClr val="000000"/>
                </a:solidFill>
              </a:rPr>
              <a:t>Ensure accuracy and constant updates and review</a:t>
            </a:r>
          </a:p>
          <a:p>
            <a:pPr>
              <a:lnSpc>
                <a:spcPts val="4213"/>
              </a:lnSpc>
            </a:pPr>
            <a:endParaRPr lang="en-US" sz="3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4213"/>
              </a:lnSpc>
            </a:pPr>
            <a:r>
              <a:rPr lang="en-US" sz="3200" dirty="0">
                <a:solidFill>
                  <a:srgbClr val="000000"/>
                </a:solidFill>
              </a:rPr>
              <a:t>Internal ownership required for successful USMCA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72B2AF-B567-4D6D-B413-459632AB5C8B}"/>
              </a:ext>
            </a:extLst>
          </p:cNvPr>
          <p:cNvSpPr/>
          <p:nvPr/>
        </p:nvSpPr>
        <p:spPr>
          <a:xfrm>
            <a:off x="1543403" y="441782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IMPORTANT NOTES ON USMCA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E8A1D-B02C-4193-8FD5-74C2C372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347" y="4987558"/>
            <a:ext cx="5812661" cy="438066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F22CB0-9932-4A9E-B1E5-567EFD1C0330}"/>
              </a:ext>
            </a:extLst>
          </p:cNvPr>
          <p:cNvSpPr/>
          <p:nvPr/>
        </p:nvSpPr>
        <p:spPr>
          <a:xfrm>
            <a:off x="10813289" y="2595714"/>
            <a:ext cx="6719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CERTIFICATE OF ORIGIN FORM:</a:t>
            </a: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4DAB6E61-7284-4BDD-ADD1-4F9AA5F65040}"/>
              </a:ext>
            </a:extLst>
          </p:cNvPr>
          <p:cNvSpPr txBox="1"/>
          <p:nvPr/>
        </p:nvSpPr>
        <p:spPr>
          <a:xfrm>
            <a:off x="10991727" y="3184902"/>
            <a:ext cx="6362628" cy="158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solidFill>
                  <a:srgbClr val="000000"/>
                </a:solidFill>
                <a:latin typeface="+mj-lt"/>
                <a:cs typeface="Calibri"/>
              </a:rPr>
              <a:t>To ensure your customers don't pay duty, it is important that the form is accurate and verified </a:t>
            </a:r>
          </a:p>
        </p:txBody>
      </p:sp>
      <p:grpSp>
        <p:nvGrpSpPr>
          <p:cNvPr id="32" name="Group 48">
            <a:extLst>
              <a:ext uri="{FF2B5EF4-FFF2-40B4-BE49-F238E27FC236}">
                <a16:creationId xmlns:a16="http://schemas.microsoft.com/office/drawing/2014/main" id="{D1EF3117-4A55-4CCB-BDF8-6DC09650B729}"/>
              </a:ext>
            </a:extLst>
          </p:cNvPr>
          <p:cNvGrpSpPr/>
          <p:nvPr/>
        </p:nvGrpSpPr>
        <p:grpSpPr>
          <a:xfrm>
            <a:off x="1675245" y="5548237"/>
            <a:ext cx="247034" cy="247034"/>
            <a:chOff x="0" y="0"/>
            <a:chExt cx="6350000" cy="6350000"/>
          </a:xfrm>
        </p:grpSpPr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41EF9C42-7071-40FC-90B2-24F704D3AAB3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34" name="Group 48">
            <a:extLst>
              <a:ext uri="{FF2B5EF4-FFF2-40B4-BE49-F238E27FC236}">
                <a16:creationId xmlns:a16="http://schemas.microsoft.com/office/drawing/2014/main" id="{6F2155D1-9AE5-4AE3-B823-232268CDA14A}"/>
              </a:ext>
            </a:extLst>
          </p:cNvPr>
          <p:cNvGrpSpPr/>
          <p:nvPr/>
        </p:nvGrpSpPr>
        <p:grpSpPr>
          <a:xfrm>
            <a:off x="1664247" y="6588880"/>
            <a:ext cx="247034" cy="247034"/>
            <a:chOff x="0" y="0"/>
            <a:chExt cx="6350000" cy="6350000"/>
          </a:xfrm>
        </p:grpSpPr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9DB882A1-4314-4D64-A01D-79929039F4E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36" name="Group 48">
            <a:extLst>
              <a:ext uri="{FF2B5EF4-FFF2-40B4-BE49-F238E27FC236}">
                <a16:creationId xmlns:a16="http://schemas.microsoft.com/office/drawing/2014/main" id="{CBC5349B-A4B4-46A7-BB43-958780921C30}"/>
              </a:ext>
            </a:extLst>
          </p:cNvPr>
          <p:cNvGrpSpPr/>
          <p:nvPr/>
        </p:nvGrpSpPr>
        <p:grpSpPr>
          <a:xfrm>
            <a:off x="1675796" y="7669255"/>
            <a:ext cx="247034" cy="247034"/>
            <a:chOff x="0" y="0"/>
            <a:chExt cx="6350000" cy="6350000"/>
          </a:xfrm>
        </p:grpSpPr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AEAFBCBC-672F-41F1-8B21-E94986D8514A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38" name="Group 48">
            <a:extLst>
              <a:ext uri="{FF2B5EF4-FFF2-40B4-BE49-F238E27FC236}">
                <a16:creationId xmlns:a16="http://schemas.microsoft.com/office/drawing/2014/main" id="{933ADA90-5CC3-4F87-A84D-54642B132144}"/>
              </a:ext>
            </a:extLst>
          </p:cNvPr>
          <p:cNvGrpSpPr/>
          <p:nvPr/>
        </p:nvGrpSpPr>
        <p:grpSpPr>
          <a:xfrm>
            <a:off x="1679826" y="8729764"/>
            <a:ext cx="247034" cy="247034"/>
            <a:chOff x="0" y="0"/>
            <a:chExt cx="6350000" cy="6350000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D173B31E-5D34-4357-8E0C-A831659C357D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31" name="Group 48">
            <a:extLst>
              <a:ext uri="{FF2B5EF4-FFF2-40B4-BE49-F238E27FC236}">
                <a16:creationId xmlns:a16="http://schemas.microsoft.com/office/drawing/2014/main" id="{38F47A1F-0337-4846-8502-146879B31BC8}"/>
              </a:ext>
            </a:extLst>
          </p:cNvPr>
          <p:cNvGrpSpPr/>
          <p:nvPr/>
        </p:nvGrpSpPr>
        <p:grpSpPr>
          <a:xfrm>
            <a:off x="1003417" y="4594219"/>
            <a:ext cx="358785" cy="360393"/>
            <a:chOff x="14166" y="0"/>
            <a:chExt cx="6321667" cy="6350000"/>
          </a:xfrm>
        </p:grpSpPr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1F8DCDB4-E0A1-4047-860F-8A874D8A1E48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41" name="Group 48">
            <a:extLst>
              <a:ext uri="{FF2B5EF4-FFF2-40B4-BE49-F238E27FC236}">
                <a16:creationId xmlns:a16="http://schemas.microsoft.com/office/drawing/2014/main" id="{D2030E59-F6AD-4344-90F7-05D8815383F5}"/>
              </a:ext>
            </a:extLst>
          </p:cNvPr>
          <p:cNvGrpSpPr/>
          <p:nvPr/>
        </p:nvGrpSpPr>
        <p:grpSpPr>
          <a:xfrm>
            <a:off x="1003418" y="2824509"/>
            <a:ext cx="358785" cy="360393"/>
            <a:chOff x="14166" y="0"/>
            <a:chExt cx="6321667" cy="6350000"/>
          </a:xfrm>
        </p:grpSpPr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31B64592-5EB5-4C6A-A259-3403D248410B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E615B0BF-6208-4BC9-87F6-1A58828084EA}"/>
              </a:ext>
            </a:extLst>
          </p:cNvPr>
          <p:cNvGrpSpPr/>
          <p:nvPr/>
        </p:nvGrpSpPr>
        <p:grpSpPr>
          <a:xfrm>
            <a:off x="10135665" y="2788171"/>
            <a:ext cx="358785" cy="360393"/>
            <a:chOff x="14166" y="0"/>
            <a:chExt cx="6321667" cy="6350000"/>
          </a:xfrm>
        </p:grpSpPr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6D533567-0812-45F7-986A-EB129875A394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</p:spTree>
    <p:extLst>
      <p:ext uri="{BB962C8B-B14F-4D97-AF65-F5344CB8AC3E}">
        <p14:creationId xmlns:p14="http://schemas.microsoft.com/office/powerpoint/2010/main" val="252621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ACCESS TO CANADA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A4D5A-C695-450E-A7C1-A18D769B1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68" y="2267626"/>
            <a:ext cx="6768795" cy="7659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021C92-F3C4-421C-89BC-A470BC1DA286}"/>
              </a:ext>
            </a:extLst>
          </p:cNvPr>
          <p:cNvSpPr/>
          <p:nvPr/>
        </p:nvSpPr>
        <p:spPr>
          <a:xfrm>
            <a:off x="8945756" y="3028939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CLOSE PROXIMITY</a:t>
            </a:r>
          </a:p>
        </p:txBody>
      </p:sp>
      <p:sp>
        <p:nvSpPr>
          <p:cNvPr id="10" name="TextBox 52">
            <a:extLst>
              <a:ext uri="{FF2B5EF4-FFF2-40B4-BE49-F238E27FC236}">
                <a16:creationId xmlns:a16="http://schemas.microsoft.com/office/drawing/2014/main" id="{C764BDD3-8FC9-4251-AF97-F84D5FC3B7C1}"/>
              </a:ext>
            </a:extLst>
          </p:cNvPr>
          <p:cNvSpPr txBox="1"/>
          <p:nvPr/>
        </p:nvSpPr>
        <p:spPr>
          <a:xfrm>
            <a:off x="9029696" y="3756595"/>
            <a:ext cx="8253690" cy="1582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solidFill>
                  <a:srgbClr val="000000"/>
                </a:solidFill>
                <a:cs typeface="Calibri"/>
              </a:rPr>
              <a:t>Considering 90% of Canada's population is within 100 miles of the border – it's often more efficient to fulfill the market using U.S. inventory.</a:t>
            </a:r>
            <a:endParaRPr lang="en-US" sz="3200" dirty="0">
              <a:cs typeface="Calibri"/>
            </a:endParaRPr>
          </a:p>
        </p:txBody>
      </p:sp>
      <p:grpSp>
        <p:nvGrpSpPr>
          <p:cNvPr id="13" name="Group 48">
            <a:extLst>
              <a:ext uri="{FF2B5EF4-FFF2-40B4-BE49-F238E27FC236}">
                <a16:creationId xmlns:a16="http://schemas.microsoft.com/office/drawing/2014/main" id="{CCD8A183-4ACD-486A-AE12-106F6BD92DB2}"/>
              </a:ext>
            </a:extLst>
          </p:cNvPr>
          <p:cNvGrpSpPr/>
          <p:nvPr/>
        </p:nvGrpSpPr>
        <p:grpSpPr>
          <a:xfrm>
            <a:off x="8305931" y="3202685"/>
            <a:ext cx="358785" cy="360393"/>
            <a:chOff x="14166" y="0"/>
            <a:chExt cx="6321667" cy="6350000"/>
          </a:xfrm>
        </p:grpSpPr>
        <p:sp>
          <p:nvSpPr>
            <p:cNvPr id="14" name="Freeform 49">
              <a:extLst>
                <a:ext uri="{FF2B5EF4-FFF2-40B4-BE49-F238E27FC236}">
                  <a16:creationId xmlns:a16="http://schemas.microsoft.com/office/drawing/2014/main" id="{33DC4A6B-C993-4ACC-829B-BA8F43E95982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</p:spTree>
    <p:extLst>
      <p:ext uri="{BB962C8B-B14F-4D97-AF65-F5344CB8AC3E}">
        <p14:creationId xmlns:p14="http://schemas.microsoft.com/office/powerpoint/2010/main" val="332937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CONSOLIDATION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14" name="TextBox 52">
            <a:extLst>
              <a:ext uri="{FF2B5EF4-FFF2-40B4-BE49-F238E27FC236}">
                <a16:creationId xmlns:a16="http://schemas.microsoft.com/office/drawing/2014/main" id="{77B7FD7F-63A0-4D4A-9008-C73110E8BBD4}"/>
              </a:ext>
            </a:extLst>
          </p:cNvPr>
          <p:cNvSpPr txBox="1"/>
          <p:nvPr/>
        </p:nvSpPr>
        <p:spPr>
          <a:xfrm>
            <a:off x="1711064" y="3322311"/>
            <a:ext cx="12344400" cy="1589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Instead of shipping each product individually, under international shipping rates, you can combine all LTL and/or parcel shipments onto one bill of lading</a:t>
            </a:r>
            <a:endParaRPr lang="en-US" sz="320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EDF64-9255-4A2E-A404-5020608B18D3}"/>
              </a:ext>
            </a:extLst>
          </p:cNvPr>
          <p:cNvSpPr/>
          <p:nvPr/>
        </p:nvSpPr>
        <p:spPr>
          <a:xfrm>
            <a:off x="1535502" y="2614425"/>
            <a:ext cx="7980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WHAT IS CONSOLIDATION?</a:t>
            </a:r>
          </a:p>
        </p:txBody>
      </p:sp>
      <p:grpSp>
        <p:nvGrpSpPr>
          <p:cNvPr id="15" name="Group 48">
            <a:extLst>
              <a:ext uri="{FF2B5EF4-FFF2-40B4-BE49-F238E27FC236}">
                <a16:creationId xmlns:a16="http://schemas.microsoft.com/office/drawing/2014/main" id="{A65BE6A9-F1CA-4F46-B8C6-4B5DAFA25135}"/>
              </a:ext>
            </a:extLst>
          </p:cNvPr>
          <p:cNvGrpSpPr/>
          <p:nvPr/>
        </p:nvGrpSpPr>
        <p:grpSpPr>
          <a:xfrm>
            <a:off x="1003418" y="2824509"/>
            <a:ext cx="358785" cy="360393"/>
            <a:chOff x="14166" y="0"/>
            <a:chExt cx="6321667" cy="6350000"/>
          </a:xfrm>
        </p:grpSpPr>
        <p:sp>
          <p:nvSpPr>
            <p:cNvPr id="16" name="Freeform 49">
              <a:extLst>
                <a:ext uri="{FF2B5EF4-FFF2-40B4-BE49-F238E27FC236}">
                  <a16:creationId xmlns:a16="http://schemas.microsoft.com/office/drawing/2014/main" id="{7FCD73E0-EEB6-4265-B28C-BA25AEE925BF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pic>
        <p:nvPicPr>
          <p:cNvPr id="24578" name="Picture 2" descr="https://www.frontierscs.com/wp-content/uploads/2020/12/consolidation-1-1-1-1-1024x382.jpg">
            <a:extLst>
              <a:ext uri="{FF2B5EF4-FFF2-40B4-BE49-F238E27FC236}">
                <a16:creationId xmlns:a16="http://schemas.microsoft.com/office/drawing/2014/main" id="{BA0022E6-6C0B-4A42-B53A-B5721687E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4" t="13104" r="21507" b="5097"/>
          <a:stretch/>
        </p:blipFill>
        <p:spPr bwMode="auto">
          <a:xfrm>
            <a:off x="6424588" y="5596038"/>
            <a:ext cx="4130592" cy="27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7042EA-3684-42B6-8D20-2B1018527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691" y="6532122"/>
            <a:ext cx="1555763" cy="1081124"/>
          </a:xfrm>
          <a:prstGeom prst="rect">
            <a:avLst/>
          </a:prstGeom>
        </p:spPr>
      </p:pic>
      <p:pic>
        <p:nvPicPr>
          <p:cNvPr id="24582" name="Picture 6" descr="https://www.frontierscs.com/wp-content/uploads/2020/10/IMG_0428-1024x683.jpg">
            <a:extLst>
              <a:ext uri="{FF2B5EF4-FFF2-40B4-BE49-F238E27FC236}">
                <a16:creationId xmlns:a16="http://schemas.microsoft.com/office/drawing/2014/main" id="{7F7381CA-7B9C-4FE8-83E5-D34B20E8A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6411" r="4922" b="11657"/>
          <a:stretch/>
        </p:blipFill>
        <p:spPr bwMode="auto">
          <a:xfrm>
            <a:off x="12833965" y="5619735"/>
            <a:ext cx="4450617" cy="271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s://www.frontierscs.com/wp-content/uploads/2021/02/warehouse-e1615587271876.jpg">
            <a:extLst>
              <a:ext uri="{FF2B5EF4-FFF2-40B4-BE49-F238E27FC236}">
                <a16:creationId xmlns:a16="http://schemas.microsoft.com/office/drawing/2014/main" id="{9BEA940D-F502-4A24-B358-DA51B1FC2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r="18211"/>
          <a:stretch/>
        </p:blipFill>
        <p:spPr bwMode="auto">
          <a:xfrm>
            <a:off x="1003418" y="5654299"/>
            <a:ext cx="337894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D47DF1-EEE4-411A-B105-C6ED7925A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593" y="6561537"/>
            <a:ext cx="1555763" cy="10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BENEFITS OF CONSOLIDATION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1235395-DBA2-494B-A0F8-D8FFB407550A}"/>
              </a:ext>
            </a:extLst>
          </p:cNvPr>
          <p:cNvGrpSpPr/>
          <p:nvPr/>
        </p:nvGrpSpPr>
        <p:grpSpPr>
          <a:xfrm>
            <a:off x="145065" y="2521388"/>
            <a:ext cx="15704535" cy="7082082"/>
            <a:chOff x="-3114553" y="415014"/>
            <a:chExt cx="14637142" cy="6372715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B1902A55-0579-4E2D-B211-11AC35254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6573" y="4827664"/>
              <a:ext cx="2009185" cy="970189"/>
            </a:xfrm>
            <a:prstGeom prst="rect">
              <a:avLst/>
            </a:prstGeom>
          </p:spPr>
        </p:pic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AE9781C2-A106-4499-9FEB-16812E661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5431" y="735683"/>
              <a:ext cx="787309" cy="805618"/>
            </a:xfrm>
            <a:prstGeom prst="rect">
              <a:avLst/>
            </a:prstGeom>
          </p:spPr>
        </p:pic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FAD3BA66-E498-4234-85CD-AB3DABF43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003" y="933178"/>
              <a:ext cx="1456812" cy="703461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E11B399C-61FC-46A4-B177-C3421F7C2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2024" y="1843563"/>
              <a:ext cx="1456812" cy="703461"/>
            </a:xfrm>
            <a:prstGeom prst="rect">
              <a:avLst/>
            </a:prstGeom>
          </p:spPr>
        </p:pic>
        <p:pic>
          <p:nvPicPr>
            <p:cNvPr id="182" name="Picture 181">
              <a:extLst>
                <a:ext uri="{FF2B5EF4-FFF2-40B4-BE49-F238E27FC236}">
                  <a16:creationId xmlns:a16="http://schemas.microsoft.com/office/drawing/2014/main" id="{83AA1CCC-D7F4-4B44-8730-09E2F2AAF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053" y="1425187"/>
              <a:ext cx="1299176" cy="1233487"/>
            </a:xfrm>
            <a:prstGeom prst="rect">
              <a:avLst/>
            </a:prstGeom>
          </p:spPr>
        </p:pic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8E4D3F53-F954-4643-826B-9452D8F2F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350" y="4667250"/>
              <a:ext cx="1299176" cy="1233487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305E5E84-57F5-4BE4-BB30-3495C7B56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32"/>
            <a:stretch/>
          </p:blipFill>
          <p:spPr>
            <a:xfrm>
              <a:off x="2543336" y="1759352"/>
              <a:ext cx="828232" cy="893066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0D5F51BC-7D90-4EFE-A690-85824FEC7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336" y="2563420"/>
              <a:ext cx="828232" cy="945355"/>
            </a:xfrm>
            <a:prstGeom prst="rect">
              <a:avLst/>
            </a:prstGeom>
          </p:spPr>
        </p:pic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AD014E5E-F85E-4694-A2D8-05224379D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0041" y="3920908"/>
              <a:ext cx="828232" cy="945355"/>
            </a:xfrm>
            <a:prstGeom prst="rect">
              <a:avLst/>
            </a:prstGeom>
          </p:spPr>
        </p:pic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83DD3AD4-6A17-4A3E-8187-689E5CB9D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9954" y="4815396"/>
              <a:ext cx="828232" cy="945355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1FBDBB8C-DD08-4ED9-976E-4A826A51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3336" y="5764364"/>
              <a:ext cx="828232" cy="945355"/>
            </a:xfrm>
            <a:prstGeom prst="rect">
              <a:avLst/>
            </a:prstGeom>
          </p:spPr>
        </p:pic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DBC5A13-73BC-4DC9-9F53-A137CDFFD523}"/>
                </a:ext>
              </a:extLst>
            </p:cNvPr>
            <p:cNvCxnSpPr>
              <a:endCxn id="238" idx="1"/>
            </p:cNvCxnSpPr>
            <p:nvPr/>
          </p:nvCxnSpPr>
          <p:spPr>
            <a:xfrm flipV="1">
              <a:off x="1899251" y="1326106"/>
              <a:ext cx="644085" cy="50142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10CDA95-3E55-403A-81E3-9752CCEF370C}"/>
                </a:ext>
              </a:extLst>
            </p:cNvPr>
            <p:cNvCxnSpPr/>
            <p:nvPr/>
          </p:nvCxnSpPr>
          <p:spPr>
            <a:xfrm>
              <a:off x="1856841" y="2693623"/>
              <a:ext cx="665394" cy="30207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696096C-1F90-4E0A-84BC-189F04952460}"/>
                </a:ext>
              </a:extLst>
            </p:cNvPr>
            <p:cNvCxnSpPr/>
            <p:nvPr/>
          </p:nvCxnSpPr>
          <p:spPr>
            <a:xfrm flipV="1">
              <a:off x="1824180" y="4484658"/>
              <a:ext cx="644085" cy="28448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1B1603D-A062-46E6-9488-0C326F87212C}"/>
                </a:ext>
              </a:extLst>
            </p:cNvPr>
            <p:cNvCxnSpPr/>
            <p:nvPr/>
          </p:nvCxnSpPr>
          <p:spPr>
            <a:xfrm>
              <a:off x="1834835" y="5373402"/>
              <a:ext cx="61513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E2B0154-9759-456A-A962-E72CB128E77E}"/>
                </a:ext>
              </a:extLst>
            </p:cNvPr>
            <p:cNvCxnSpPr/>
            <p:nvPr/>
          </p:nvCxnSpPr>
          <p:spPr>
            <a:xfrm>
              <a:off x="1820361" y="5909849"/>
              <a:ext cx="658559" cy="32719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79025319-E44C-4B1A-9F8A-02CA20EBC7AA}"/>
                </a:ext>
              </a:extLst>
            </p:cNvPr>
            <p:cNvCxnSpPr/>
            <p:nvPr/>
          </p:nvCxnSpPr>
          <p:spPr>
            <a:xfrm>
              <a:off x="3492782" y="1344187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CE14C89-2333-4163-8BEB-A931C7D276AD}"/>
                </a:ext>
              </a:extLst>
            </p:cNvPr>
            <p:cNvCxnSpPr/>
            <p:nvPr/>
          </p:nvCxnSpPr>
          <p:spPr>
            <a:xfrm>
              <a:off x="3492782" y="2224537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08A0E72F-4E64-412E-A7B1-11884B3886B1}"/>
                </a:ext>
              </a:extLst>
            </p:cNvPr>
            <p:cNvCxnSpPr/>
            <p:nvPr/>
          </p:nvCxnSpPr>
          <p:spPr>
            <a:xfrm>
              <a:off x="3492782" y="3090862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1C55032F-FEB4-402B-80F1-3B2D06596503}"/>
                </a:ext>
              </a:extLst>
            </p:cNvPr>
            <p:cNvSpPr txBox="1"/>
            <p:nvPr/>
          </p:nvSpPr>
          <p:spPr>
            <a:xfrm>
              <a:off x="2569694" y="515713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$1000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4E0B3E1-D5F4-44E1-9846-2BC613C615B4}"/>
                </a:ext>
              </a:extLst>
            </p:cNvPr>
            <p:cNvSpPr txBox="1"/>
            <p:nvPr/>
          </p:nvSpPr>
          <p:spPr>
            <a:xfrm>
              <a:off x="2570981" y="3622639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$1000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7C3708B5-6E8C-4FE7-9715-B710D9124651}"/>
                </a:ext>
              </a:extLst>
            </p:cNvPr>
            <p:cNvSpPr txBox="1"/>
            <p:nvPr/>
          </p:nvSpPr>
          <p:spPr>
            <a:xfrm>
              <a:off x="4475796" y="688750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$50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5ECBC1B-27F3-4B99-9E3F-612534D09204}"/>
                </a:ext>
              </a:extLst>
            </p:cNvPr>
            <p:cNvSpPr txBox="1"/>
            <p:nvPr/>
          </p:nvSpPr>
          <p:spPr>
            <a:xfrm>
              <a:off x="4499017" y="1600034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$50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08ED7B29-3893-4B3B-BF1E-C73A03F9524C}"/>
                </a:ext>
              </a:extLst>
            </p:cNvPr>
            <p:cNvSpPr txBox="1"/>
            <p:nvPr/>
          </p:nvSpPr>
          <p:spPr>
            <a:xfrm>
              <a:off x="4454349" y="2523273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$50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3052F17F-D4E9-487E-BC48-A215826D24AC}"/>
                </a:ext>
              </a:extLst>
            </p:cNvPr>
            <p:cNvSpPr txBox="1"/>
            <p:nvPr/>
          </p:nvSpPr>
          <p:spPr>
            <a:xfrm>
              <a:off x="4813171" y="4584474"/>
              <a:ext cx="570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$80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4000232-EC47-4AAA-976B-06133704D1AB}"/>
                </a:ext>
              </a:extLst>
            </p:cNvPr>
            <p:cNvSpPr txBox="1"/>
            <p:nvPr/>
          </p:nvSpPr>
          <p:spPr>
            <a:xfrm>
              <a:off x="7608765" y="475051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$30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225B3E1-7D7A-410A-AEBD-ACD089B05E60}"/>
                </a:ext>
              </a:extLst>
            </p:cNvPr>
            <p:cNvSpPr txBox="1"/>
            <p:nvPr/>
          </p:nvSpPr>
          <p:spPr>
            <a:xfrm>
              <a:off x="7640102" y="1522397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$30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EF03404-C673-400C-AFDE-9CC9C1A6BFE0}"/>
                </a:ext>
              </a:extLst>
            </p:cNvPr>
            <p:cNvSpPr txBox="1"/>
            <p:nvPr/>
          </p:nvSpPr>
          <p:spPr>
            <a:xfrm>
              <a:off x="7640102" y="2563420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$30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A768650-E328-4BE0-B2A5-FC36DD58DF20}"/>
                </a:ext>
              </a:extLst>
            </p:cNvPr>
            <p:cNvSpPr txBox="1"/>
            <p:nvPr/>
          </p:nvSpPr>
          <p:spPr>
            <a:xfrm>
              <a:off x="7640102" y="4460645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$30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E28AFB2-1473-4F7B-8FC0-9F76A958378A}"/>
                </a:ext>
              </a:extLst>
            </p:cNvPr>
            <p:cNvCxnSpPr/>
            <p:nvPr/>
          </p:nvCxnSpPr>
          <p:spPr>
            <a:xfrm>
              <a:off x="3468564" y="4468731"/>
              <a:ext cx="629735" cy="31542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9B5AF3A-E1DD-4610-9132-011E1BA0CDB6}"/>
                </a:ext>
              </a:extLst>
            </p:cNvPr>
            <p:cNvCxnSpPr/>
            <p:nvPr/>
          </p:nvCxnSpPr>
          <p:spPr>
            <a:xfrm>
              <a:off x="3468564" y="5321466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A68D3BE-3434-4FC7-B612-92B1A4F2794D}"/>
                </a:ext>
              </a:extLst>
            </p:cNvPr>
            <p:cNvCxnSpPr/>
            <p:nvPr/>
          </p:nvCxnSpPr>
          <p:spPr>
            <a:xfrm flipV="1">
              <a:off x="3520633" y="5900737"/>
              <a:ext cx="574033" cy="37963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C88F87D-347D-4588-A117-18490EC41DCF}"/>
                </a:ext>
              </a:extLst>
            </p:cNvPr>
            <p:cNvCxnSpPr/>
            <p:nvPr/>
          </p:nvCxnSpPr>
          <p:spPr>
            <a:xfrm>
              <a:off x="1920351" y="2224537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7B1442-DA67-4F31-A58C-85D83C95A84C}"/>
                </a:ext>
              </a:extLst>
            </p:cNvPr>
            <p:cNvCxnSpPr/>
            <p:nvPr/>
          </p:nvCxnSpPr>
          <p:spPr>
            <a:xfrm>
              <a:off x="6253029" y="1326063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6C9BE37-7EB3-4468-844D-97A7E1A9A5ED}"/>
                </a:ext>
              </a:extLst>
            </p:cNvPr>
            <p:cNvCxnSpPr/>
            <p:nvPr/>
          </p:nvCxnSpPr>
          <p:spPr>
            <a:xfrm>
              <a:off x="6253029" y="2198467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257B809-F965-463F-BD99-C5C80C1021F9}"/>
                </a:ext>
              </a:extLst>
            </p:cNvPr>
            <p:cNvCxnSpPr/>
            <p:nvPr/>
          </p:nvCxnSpPr>
          <p:spPr>
            <a:xfrm>
              <a:off x="6253029" y="3090862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0D1A2AE-59C4-47FD-9299-C11C9F997411}"/>
                </a:ext>
              </a:extLst>
            </p:cNvPr>
            <p:cNvCxnSpPr/>
            <p:nvPr/>
          </p:nvCxnSpPr>
          <p:spPr>
            <a:xfrm>
              <a:off x="6553971" y="5353897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D01D115A-2161-4791-81E6-743D15546867}"/>
                </a:ext>
              </a:extLst>
            </p:cNvPr>
            <p:cNvSpPr txBox="1"/>
            <p:nvPr/>
          </p:nvSpPr>
          <p:spPr>
            <a:xfrm>
              <a:off x="-3033416" y="5128909"/>
              <a:ext cx="2963833" cy="526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ED6929"/>
                  </a:solidFill>
                </a:rPr>
                <a:t>Consolidation: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5160FEAE-B8C2-4D35-A995-6186B7EEFFD0}"/>
                </a:ext>
              </a:extLst>
            </p:cNvPr>
            <p:cNvCxnSpPr/>
            <p:nvPr/>
          </p:nvCxnSpPr>
          <p:spPr>
            <a:xfrm>
              <a:off x="8847687" y="1212246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BDE18561-956B-4B76-9DB8-1FD5720DC4BC}"/>
                </a:ext>
              </a:extLst>
            </p:cNvPr>
            <p:cNvCxnSpPr/>
            <p:nvPr/>
          </p:nvCxnSpPr>
          <p:spPr>
            <a:xfrm>
              <a:off x="8847687" y="2198467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89DB32C-6728-4E58-B473-74303C60393C}"/>
                </a:ext>
              </a:extLst>
            </p:cNvPr>
            <p:cNvCxnSpPr/>
            <p:nvPr/>
          </p:nvCxnSpPr>
          <p:spPr>
            <a:xfrm>
              <a:off x="8847687" y="3090862"/>
              <a:ext cx="601884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064888C-B46D-442B-B194-AA23D032C5D3}"/>
                </a:ext>
              </a:extLst>
            </p:cNvPr>
            <p:cNvCxnSpPr/>
            <p:nvPr/>
          </p:nvCxnSpPr>
          <p:spPr>
            <a:xfrm flipV="1">
              <a:off x="8710762" y="4396630"/>
              <a:ext cx="884983" cy="40091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BED01C5-0AAD-4D0E-A88F-F31D69559325}"/>
                </a:ext>
              </a:extLst>
            </p:cNvPr>
            <p:cNvCxnSpPr/>
            <p:nvPr/>
          </p:nvCxnSpPr>
          <p:spPr>
            <a:xfrm>
              <a:off x="8784797" y="5373402"/>
              <a:ext cx="118100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C179C6C-0314-44D3-A926-0FA52453BF88}"/>
                </a:ext>
              </a:extLst>
            </p:cNvPr>
            <p:cNvCxnSpPr/>
            <p:nvPr/>
          </p:nvCxnSpPr>
          <p:spPr>
            <a:xfrm>
              <a:off x="8710762" y="5837896"/>
              <a:ext cx="1021908" cy="39914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5EEC6A92-0B7E-49A1-BA14-32D3B884ABF6}"/>
                </a:ext>
              </a:extLst>
            </p:cNvPr>
            <p:cNvSpPr txBox="1"/>
            <p:nvPr/>
          </p:nvSpPr>
          <p:spPr>
            <a:xfrm>
              <a:off x="10450901" y="415014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$20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A0C7F49-B9D1-4704-B14F-54B85EAFDFB4}"/>
                </a:ext>
              </a:extLst>
            </p:cNvPr>
            <p:cNvSpPr txBox="1"/>
            <p:nvPr/>
          </p:nvSpPr>
          <p:spPr>
            <a:xfrm>
              <a:off x="10450901" y="1420332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$20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FFA6FBB-FE25-419A-9133-C0BBA64E43AF}"/>
                </a:ext>
              </a:extLst>
            </p:cNvPr>
            <p:cNvSpPr txBox="1"/>
            <p:nvPr/>
          </p:nvSpPr>
          <p:spPr>
            <a:xfrm>
              <a:off x="10450901" y="2464872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$20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4348BD7-92DE-4237-8F30-CB03BD6AFC0F}"/>
                </a:ext>
              </a:extLst>
            </p:cNvPr>
            <p:cNvSpPr txBox="1"/>
            <p:nvPr/>
          </p:nvSpPr>
          <p:spPr>
            <a:xfrm>
              <a:off x="10450901" y="3691925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$20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A0F84961-850F-4ABC-A2A9-F0DB4F762AE5}"/>
                </a:ext>
              </a:extLst>
            </p:cNvPr>
            <p:cNvSpPr txBox="1"/>
            <p:nvPr/>
          </p:nvSpPr>
          <p:spPr>
            <a:xfrm>
              <a:off x="10450901" y="4746510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$20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575F95C-3361-4D74-BBAD-673AB46EDC38}"/>
                </a:ext>
              </a:extLst>
            </p:cNvPr>
            <p:cNvSpPr txBox="1"/>
            <p:nvPr/>
          </p:nvSpPr>
          <p:spPr>
            <a:xfrm>
              <a:off x="10451929" y="5746792"/>
              <a:ext cx="107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$20</a:t>
              </a:r>
            </a:p>
          </p:txBody>
        </p:sp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37F94126-339F-4B71-BEF1-3ACB37BE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5880" y="2786544"/>
              <a:ext cx="1456812" cy="703461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825A40ED-46FC-46FB-932D-37ACE7B73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6929" y="4788337"/>
              <a:ext cx="1069240" cy="1094106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F8905E59-B4AB-4A26-8EAA-ED1A2C899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5431" y="2840358"/>
              <a:ext cx="787309" cy="805618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9DA622E6-0D2C-49FF-A25B-82A9C77A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3125" y="1802732"/>
              <a:ext cx="787309" cy="805618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BFA1A846-0440-4DED-8916-328B4182D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53162" y="718132"/>
              <a:ext cx="777144" cy="744421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DD466E5C-4964-4D59-958C-028F94D05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63882" y="1775595"/>
              <a:ext cx="777144" cy="744421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49353BCC-B18C-4D27-9025-DA60F1161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53162" y="2797796"/>
              <a:ext cx="777144" cy="744421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08F5A020-ED7C-4147-ACEB-AFC5CDD67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67494" y="4004522"/>
              <a:ext cx="777144" cy="744421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22781A34-08C4-4CED-BCB9-20724E19E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53162" y="5030972"/>
              <a:ext cx="777144" cy="74442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A4D8D28-BB62-4751-8F09-D12595E3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53162" y="6043308"/>
              <a:ext cx="777144" cy="744421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08F39D1B-B393-48B4-AD2D-4951DE932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791"/>
            <a:stretch/>
          </p:blipFill>
          <p:spPr>
            <a:xfrm>
              <a:off x="2543336" y="904434"/>
              <a:ext cx="828232" cy="843344"/>
            </a:xfrm>
            <a:prstGeom prst="rect">
              <a:avLst/>
            </a:prstGeom>
          </p:spPr>
        </p:pic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33D49DE1-E9FD-4E03-B05F-7F84B9349246}"/>
                </a:ext>
              </a:extLst>
            </p:cNvPr>
            <p:cNvSpPr txBox="1"/>
            <p:nvPr/>
          </p:nvSpPr>
          <p:spPr>
            <a:xfrm>
              <a:off x="-3114553" y="1932191"/>
              <a:ext cx="3495107" cy="526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ED6929"/>
                  </a:solidFill>
                </a:rPr>
                <a:t>Non-Consolidation: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75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SUMMARY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DF54B-7A1C-4F94-92CB-73E1711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2116337"/>
            <a:ext cx="1028698" cy="10972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6AF6F-95EE-45F0-915C-2CB67DC0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5890841"/>
            <a:ext cx="1028698" cy="10972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E6132-8DFD-407D-BF71-C210518C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7814403"/>
            <a:ext cx="1028698" cy="109727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7279886-4237-4D98-8781-03C8560D0E40}"/>
              </a:ext>
            </a:extLst>
          </p:cNvPr>
          <p:cNvSpPr/>
          <p:nvPr/>
        </p:nvSpPr>
        <p:spPr>
          <a:xfrm>
            <a:off x="2528455" y="2917309"/>
            <a:ext cx="1295400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/>
              <a:t>By making it easier for your customers to do business with you, you can grow your sales to be 10-15% of what you do in the U.S.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4495E-CD1A-4541-B48C-CAE5E5F5FF82}"/>
              </a:ext>
            </a:extLst>
          </p:cNvPr>
          <p:cNvSpPr/>
          <p:nvPr/>
        </p:nvSpPr>
        <p:spPr>
          <a:xfrm>
            <a:off x="3042806" y="2242884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IMPROVE CUSTOMER SATISFACTION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7C5147-385D-45AC-98ED-BD328DC837BD}"/>
              </a:ext>
            </a:extLst>
          </p:cNvPr>
          <p:cNvSpPr/>
          <p:nvPr/>
        </p:nvSpPr>
        <p:spPr>
          <a:xfrm>
            <a:off x="3028951" y="6085537"/>
            <a:ext cx="8839201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/>
              <a:t>FAST DELIVERY TO YOUR CUSTOMERS </a:t>
            </a:r>
          </a:p>
          <a:p>
            <a:r>
              <a:rPr lang="en-US" sz="4000" b="1" dirty="0"/>
              <a:t> 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C43499-CEFB-43CC-BFDB-6689142A9D17}"/>
              </a:ext>
            </a:extLst>
          </p:cNvPr>
          <p:cNvSpPr/>
          <p:nvPr/>
        </p:nvSpPr>
        <p:spPr>
          <a:xfrm>
            <a:off x="3028951" y="8009099"/>
            <a:ext cx="10811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STREAMLINE NORTHERN BORDER OPERATIONS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1F437C-52F3-49DB-A39F-53007C986CA4}"/>
              </a:ext>
            </a:extLst>
          </p:cNvPr>
          <p:cNvSpPr/>
          <p:nvPr/>
        </p:nvSpPr>
        <p:spPr>
          <a:xfrm>
            <a:off x="2528455" y="6770537"/>
            <a:ext cx="1363980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/>
              <a:t>Reducing border delays, and zone skipping through consolidation, ensures quick delivery to your customers across Canada   </a:t>
            </a:r>
            <a:endParaRPr lang="en-US" sz="3200" dirty="0"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11C5C0-C413-481F-96FC-7D01B0BC30DB}"/>
              </a:ext>
            </a:extLst>
          </p:cNvPr>
          <p:cNvSpPr/>
          <p:nvPr/>
        </p:nvSpPr>
        <p:spPr>
          <a:xfrm>
            <a:off x="2514600" y="8712878"/>
            <a:ext cx="1363980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/>
              <a:t>Make your business more attractive to do business with at the start, to immediately gain a competitive advantage for short and long term growth 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20D466-3A61-4D15-B27D-C1A6C6243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06" y="4026324"/>
            <a:ext cx="1028698" cy="109727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EE3F017-9460-45C5-8326-7438C9337803}"/>
              </a:ext>
            </a:extLst>
          </p:cNvPr>
          <p:cNvSpPr/>
          <p:nvPr/>
        </p:nvSpPr>
        <p:spPr>
          <a:xfrm>
            <a:off x="2528455" y="4893002"/>
            <a:ext cx="1295400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3200" dirty="0">
                <a:cs typeface="Calibri"/>
              </a:rPr>
              <a:t>By consolidating LTL and small parcel shipments, there is a drastic reduction in cross border freight spend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ADBA6-5498-4A7C-81CF-6CE9CB959767}"/>
              </a:ext>
            </a:extLst>
          </p:cNvPr>
          <p:cNvSpPr/>
          <p:nvPr/>
        </p:nvSpPr>
        <p:spPr>
          <a:xfrm>
            <a:off x="3028951" y="4225696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LOWER OVERALL COSTS </a:t>
            </a:r>
          </a:p>
        </p:txBody>
      </p:sp>
    </p:spTree>
    <p:extLst>
      <p:ext uri="{BB962C8B-B14F-4D97-AF65-F5344CB8AC3E}">
        <p14:creationId xmlns:p14="http://schemas.microsoft.com/office/powerpoint/2010/main" val="313165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-127000" y="-6948"/>
            <a:ext cx="18520833" cy="1809808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OUR SERVICES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6C1A09A-1F09-439D-9F2A-DD5387113511}"/>
              </a:ext>
            </a:extLst>
          </p:cNvPr>
          <p:cNvSpPr txBox="1"/>
          <p:nvPr/>
        </p:nvSpPr>
        <p:spPr>
          <a:xfrm>
            <a:off x="0" y="1429420"/>
            <a:ext cx="18211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48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8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FRONTIER WORKS WITH COMPANIES IN NORTH AMERICA TO IMPROVE THEIR CROSS-BORDER TRADE: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A2A0FA6-A60B-40BE-B142-9ACA898A1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044233"/>
            <a:ext cx="1590499" cy="14720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609FB8A-6B5E-41C5-A935-C332CE4B9A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874762"/>
            <a:ext cx="1267098" cy="12829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75CF092-FABD-4575-9416-5810B3E42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797" y="7697611"/>
            <a:ext cx="1801671" cy="14910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0EC1A20-8C63-4B7C-ABBD-891418C0FB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586" y="7364079"/>
            <a:ext cx="1867266" cy="178864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A14F4A8-B78A-4FA4-A68B-B63C4993CF2A}"/>
              </a:ext>
            </a:extLst>
          </p:cNvPr>
          <p:cNvSpPr/>
          <p:nvPr/>
        </p:nvSpPr>
        <p:spPr>
          <a:xfrm>
            <a:off x="3132706" y="4684801"/>
            <a:ext cx="583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TRANS-BORDER LOGISTICS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B19D98C-2F29-4EDD-87CA-D4DF21A55B10}"/>
              </a:ext>
            </a:extLst>
          </p:cNvPr>
          <p:cNvSpPr/>
          <p:nvPr/>
        </p:nvSpPr>
        <p:spPr>
          <a:xfrm>
            <a:off x="3038299" y="8211249"/>
            <a:ext cx="450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FREIGHT &amp; COURIER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B378EC-AEAF-4BB2-B154-6ECDFE20887B}"/>
              </a:ext>
            </a:extLst>
          </p:cNvPr>
          <p:cNvSpPr/>
          <p:nvPr/>
        </p:nvSpPr>
        <p:spPr>
          <a:xfrm>
            <a:off x="3038299" y="6306561"/>
            <a:ext cx="6805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INTERNATIONAL FORWARDING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52B299D-F390-4D2D-8667-E988FF21FAB1}"/>
              </a:ext>
            </a:extLst>
          </p:cNvPr>
          <p:cNvSpPr/>
          <p:nvPr/>
        </p:nvSpPr>
        <p:spPr>
          <a:xfrm>
            <a:off x="11961223" y="4568863"/>
            <a:ext cx="6326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CANADIAN CUSTOMS BROKERAGE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CD13A7-77AF-47D2-A3F3-FAED2E1C145A}"/>
              </a:ext>
            </a:extLst>
          </p:cNvPr>
          <p:cNvSpPr/>
          <p:nvPr/>
        </p:nvSpPr>
        <p:spPr>
          <a:xfrm>
            <a:off x="12065242" y="6226840"/>
            <a:ext cx="5729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US CUSTOMS BROKERAGE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EA2176-8AF6-45E4-A0A8-D12B60199A70}"/>
              </a:ext>
            </a:extLst>
          </p:cNvPr>
          <p:cNvSpPr/>
          <p:nvPr/>
        </p:nvSpPr>
        <p:spPr>
          <a:xfrm>
            <a:off x="12095722" y="7888083"/>
            <a:ext cx="4699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CA" sz="4000" b="1" dirty="0">
                <a:ea typeface="Lato" panose="020F0502020204030203" pitchFamily="34" charset="0"/>
                <a:cs typeface="Lato" panose="020F0502020204030203" pitchFamily="34" charset="0"/>
              </a:rPr>
              <a:t>TRADE COMPLIANCE </a:t>
            </a:r>
          </a:p>
        </p:txBody>
      </p:sp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57AB132A-6424-43BF-92C1-A761DAECA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78685"/>
              </p:ext>
            </p:extLst>
          </p:nvPr>
        </p:nvGraphicFramePr>
        <p:xfrm>
          <a:off x="10121965" y="4185127"/>
          <a:ext cx="1392903" cy="132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8" imgW="3656880" imgH="3479040" progId="">
                  <p:embed/>
                </p:oleObj>
              </mc:Choice>
              <mc:Fallback>
                <p:oleObj r:id="rId8" imgW="3656880" imgH="3479040" progId="">
                  <p:embed/>
                  <p:pic>
                    <p:nvPicPr>
                      <p:cNvPr id="81" name="Object 80">
                        <a:extLst>
                          <a:ext uri="{FF2B5EF4-FFF2-40B4-BE49-F238E27FC236}">
                            <a16:creationId xmlns:a16="http://schemas.microsoft.com/office/drawing/2014/main" id="{57AB132A-6424-43BF-92C1-A761DAECA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21965" y="4185127"/>
                        <a:ext cx="1392903" cy="132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>
            <a:extLst>
              <a:ext uri="{FF2B5EF4-FFF2-40B4-BE49-F238E27FC236}">
                <a16:creationId xmlns:a16="http://schemas.microsoft.com/office/drawing/2014/main" id="{069D8DBB-8B2E-492C-A4F8-AC5278A7D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900304"/>
              </p:ext>
            </p:extLst>
          </p:nvPr>
        </p:nvGraphicFramePr>
        <p:xfrm>
          <a:off x="10121965" y="6042625"/>
          <a:ext cx="1629543" cy="101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0" imgW="2793600" imgH="1739520" progId="">
                  <p:embed/>
                </p:oleObj>
              </mc:Choice>
              <mc:Fallback>
                <p:oleObj r:id="rId10" imgW="2793600" imgH="1739520" progId="">
                  <p:embed/>
                  <p:pic>
                    <p:nvPicPr>
                      <p:cNvPr id="82" name="Object 81">
                        <a:extLst>
                          <a:ext uri="{FF2B5EF4-FFF2-40B4-BE49-F238E27FC236}">
                            <a16:creationId xmlns:a16="http://schemas.microsoft.com/office/drawing/2014/main" id="{069D8DBB-8B2E-492C-A4F8-AC5278A7D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21965" y="6042625"/>
                        <a:ext cx="1629543" cy="101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98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98307" y="2999840"/>
            <a:ext cx="1439986" cy="1439986"/>
            <a:chOff x="0" y="0"/>
            <a:chExt cx="1919981" cy="1919981"/>
          </a:xfrm>
        </p:grpSpPr>
        <p:sp>
          <p:nvSpPr>
            <p:cNvPr id="3" name="TextBox 3"/>
            <p:cNvSpPr txBox="1"/>
            <p:nvPr/>
          </p:nvSpPr>
          <p:spPr>
            <a:xfrm>
              <a:off x="503995" y="615436"/>
              <a:ext cx="911991" cy="631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8"/>
                </a:lnSpc>
              </a:pPr>
              <a:r>
                <a:rPr lang="en-US" sz="2834" dirty="0">
                  <a:solidFill>
                    <a:srgbClr val="000000"/>
                  </a:solidFill>
                  <a:latin typeface="Aileron Regular"/>
                </a:rPr>
                <a:t>90%</a:t>
              </a: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1919981" cy="1919981"/>
              <a:chOff x="0" y="0"/>
              <a:chExt cx="2540000" cy="254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97589" y="17180"/>
                <a:ext cx="2654342" cy="2635139"/>
              </a:xfrm>
              <a:custGeom>
                <a:avLst/>
                <a:gdLst/>
                <a:ahLst/>
                <a:cxnLst/>
                <a:rect l="l" t="t" r="r" b="b"/>
                <a:pathLst>
                  <a:path w="2654342" h="2635139">
                    <a:moveTo>
                      <a:pt x="1685089" y="23148"/>
                    </a:moveTo>
                    <a:cubicBezTo>
                      <a:pt x="2231780" y="164303"/>
                      <a:pt x="2619636" y="649433"/>
                      <a:pt x="2636989" y="1213787"/>
                    </a:cubicBezTo>
                    <a:cubicBezTo>
                      <a:pt x="2654342" y="1778141"/>
                      <a:pt x="2297027" y="2286184"/>
                      <a:pt x="1760041" y="2460662"/>
                    </a:cubicBezTo>
                    <a:cubicBezTo>
                      <a:pt x="1223055" y="2635139"/>
                      <a:pt x="635359" y="2434148"/>
                      <a:pt x="317680" y="1967376"/>
                    </a:cubicBezTo>
                    <a:cubicBezTo>
                      <a:pt x="0" y="1500604"/>
                      <a:pt x="28629" y="880150"/>
                      <a:pt x="387943" y="444616"/>
                    </a:cubicBezTo>
                    <a:cubicBezTo>
                      <a:pt x="445550" y="374150"/>
                      <a:pt x="536457" y="339892"/>
                      <a:pt x="626242" y="354816"/>
                    </a:cubicBezTo>
                    <a:cubicBezTo>
                      <a:pt x="716028" y="369739"/>
                      <a:pt x="790965" y="431562"/>
                      <a:pt x="822679" y="516875"/>
                    </a:cubicBezTo>
                    <a:cubicBezTo>
                      <a:pt x="854393" y="602188"/>
                      <a:pt x="838036" y="697949"/>
                      <a:pt x="779801" y="767898"/>
                    </a:cubicBezTo>
                    <a:cubicBezTo>
                      <a:pt x="564213" y="1029218"/>
                      <a:pt x="547036" y="1401491"/>
                      <a:pt x="737643" y="1681554"/>
                    </a:cubicBezTo>
                    <a:cubicBezTo>
                      <a:pt x="928251" y="1961617"/>
                      <a:pt x="1280868" y="2082211"/>
                      <a:pt x="1603060" y="1977525"/>
                    </a:cubicBezTo>
                    <a:cubicBezTo>
                      <a:pt x="1925251" y="1872839"/>
                      <a:pt x="2139641" y="1568012"/>
                      <a:pt x="2129229" y="1229400"/>
                    </a:cubicBezTo>
                    <a:cubicBezTo>
                      <a:pt x="2118817" y="890788"/>
                      <a:pt x="1886104" y="599710"/>
                      <a:pt x="1558089" y="515017"/>
                    </a:cubicBezTo>
                    <a:cubicBezTo>
                      <a:pt x="1469861" y="492657"/>
                      <a:pt x="1400341" y="424799"/>
                      <a:pt x="1375853" y="337138"/>
                    </a:cubicBezTo>
                    <a:cubicBezTo>
                      <a:pt x="1351365" y="249478"/>
                      <a:pt x="1375651" y="155414"/>
                      <a:pt x="1439517" y="90567"/>
                    </a:cubicBezTo>
                    <a:cubicBezTo>
                      <a:pt x="1503383" y="25719"/>
                      <a:pt x="1597065" y="0"/>
                      <a:pt x="1685089" y="23148"/>
                    </a:cubicBezTo>
                    <a:close/>
                  </a:path>
                </a:pathLst>
              </a:custGeom>
              <a:solidFill>
                <a:srgbClr val="EE5521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9198307" y="4784367"/>
            <a:ext cx="1439986" cy="1439986"/>
            <a:chOff x="0" y="0"/>
            <a:chExt cx="1919981" cy="1919981"/>
          </a:xfrm>
        </p:grpSpPr>
        <p:sp>
          <p:nvSpPr>
            <p:cNvPr id="8" name="TextBox 8"/>
            <p:cNvSpPr txBox="1"/>
            <p:nvPr/>
          </p:nvSpPr>
          <p:spPr>
            <a:xfrm>
              <a:off x="503995" y="615436"/>
              <a:ext cx="911991" cy="631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8"/>
                </a:lnSpc>
              </a:pPr>
              <a:r>
                <a:rPr lang="en-US" sz="2834">
                  <a:solidFill>
                    <a:srgbClr val="000000"/>
                  </a:solidFill>
                  <a:latin typeface="Aileron Regular"/>
                </a:rPr>
                <a:t>60%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1919981" cy="1919981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31484" y="17180"/>
                <a:ext cx="1982752" cy="2607567"/>
              </a:xfrm>
              <a:custGeom>
                <a:avLst/>
                <a:gdLst/>
                <a:ahLst/>
                <a:cxnLst/>
                <a:rect l="l" t="t" r="r" b="b"/>
                <a:pathLst>
                  <a:path w="1982752" h="2607567">
                    <a:moveTo>
                      <a:pt x="956016" y="23148"/>
                    </a:moveTo>
                    <a:cubicBezTo>
                      <a:pt x="1413392" y="141242"/>
                      <a:pt x="1767432" y="503428"/>
                      <a:pt x="1875092" y="963372"/>
                    </a:cubicBezTo>
                    <a:cubicBezTo>
                      <a:pt x="1982752" y="1423316"/>
                      <a:pt x="1826241" y="1905008"/>
                      <a:pt x="1468794" y="2213830"/>
                    </a:cubicBezTo>
                    <a:cubicBezTo>
                      <a:pt x="1111347" y="2522651"/>
                      <a:pt x="612034" y="2607566"/>
                      <a:pt x="172596" y="2434267"/>
                    </a:cubicBezTo>
                    <a:cubicBezTo>
                      <a:pt x="87777" y="2401255"/>
                      <a:pt x="27104" y="2325383"/>
                      <a:pt x="13552" y="2235381"/>
                    </a:cubicBezTo>
                    <a:cubicBezTo>
                      <a:pt x="0" y="2145379"/>
                      <a:pt x="35640" y="2055005"/>
                      <a:pt x="106977" y="1998480"/>
                    </a:cubicBezTo>
                    <a:cubicBezTo>
                      <a:pt x="178315" y="1941954"/>
                      <a:pt x="274443" y="1927919"/>
                      <a:pt x="358964" y="1961689"/>
                    </a:cubicBezTo>
                    <a:cubicBezTo>
                      <a:pt x="622627" y="2065668"/>
                      <a:pt x="922214" y="2014718"/>
                      <a:pt x="1136682" y="1829426"/>
                    </a:cubicBezTo>
                    <a:cubicBezTo>
                      <a:pt x="1351150" y="1644133"/>
                      <a:pt x="1445057" y="1355117"/>
                      <a:pt x="1380461" y="1079151"/>
                    </a:cubicBezTo>
                    <a:cubicBezTo>
                      <a:pt x="1315865" y="803185"/>
                      <a:pt x="1103441" y="585873"/>
                      <a:pt x="829016" y="515017"/>
                    </a:cubicBezTo>
                    <a:cubicBezTo>
                      <a:pt x="740788" y="492657"/>
                      <a:pt x="671268" y="424799"/>
                      <a:pt x="646780" y="337138"/>
                    </a:cubicBezTo>
                    <a:cubicBezTo>
                      <a:pt x="622292" y="249478"/>
                      <a:pt x="646578" y="155414"/>
                      <a:pt x="710444" y="90567"/>
                    </a:cubicBezTo>
                    <a:cubicBezTo>
                      <a:pt x="774310" y="25719"/>
                      <a:pt x="867992" y="0"/>
                      <a:pt x="956016" y="23148"/>
                    </a:cubicBezTo>
                    <a:close/>
                  </a:path>
                </a:pathLst>
              </a:custGeom>
              <a:solidFill>
                <a:srgbClr val="EE5521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9198307" y="6555398"/>
            <a:ext cx="1439986" cy="1439986"/>
            <a:chOff x="0" y="0"/>
            <a:chExt cx="1919981" cy="1919981"/>
          </a:xfrm>
        </p:grpSpPr>
        <p:sp>
          <p:nvSpPr>
            <p:cNvPr id="13" name="TextBox 13"/>
            <p:cNvSpPr txBox="1"/>
            <p:nvPr/>
          </p:nvSpPr>
          <p:spPr>
            <a:xfrm>
              <a:off x="503995" y="615436"/>
              <a:ext cx="911991" cy="631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8"/>
                </a:lnSpc>
              </a:pPr>
              <a:r>
                <a:rPr lang="en-US" sz="2834">
                  <a:solidFill>
                    <a:srgbClr val="000000"/>
                  </a:solidFill>
                  <a:latin typeface="Aileron Regular"/>
                </a:rPr>
                <a:t>25%</a:t>
              </a:r>
            </a:p>
          </p:txBody>
        </p: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1919981" cy="1919981"/>
              <a:chOff x="0" y="0"/>
              <a:chExt cx="2540000" cy="254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494F56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53776" y="17180"/>
                <a:ext cx="1269045" cy="1269045"/>
              </a:xfrm>
              <a:custGeom>
                <a:avLst/>
                <a:gdLst/>
                <a:ahLst/>
                <a:cxnLst/>
                <a:rect l="l" t="t" r="r" b="b"/>
                <a:pathLst>
                  <a:path w="1269045" h="1269045">
                    <a:moveTo>
                      <a:pt x="333724" y="23148"/>
                    </a:moveTo>
                    <a:cubicBezTo>
                      <a:pt x="781066" y="138651"/>
                      <a:pt x="1130393" y="487978"/>
                      <a:pt x="1245896" y="935320"/>
                    </a:cubicBezTo>
                    <a:cubicBezTo>
                      <a:pt x="1269044" y="1023344"/>
                      <a:pt x="1243325" y="1117026"/>
                      <a:pt x="1178477" y="1180892"/>
                    </a:cubicBezTo>
                    <a:cubicBezTo>
                      <a:pt x="1113629" y="1244758"/>
                      <a:pt x="1019566" y="1269044"/>
                      <a:pt x="931906" y="1244556"/>
                    </a:cubicBezTo>
                    <a:cubicBezTo>
                      <a:pt x="844245" y="1220068"/>
                      <a:pt x="776387" y="1150548"/>
                      <a:pt x="754027" y="1062320"/>
                    </a:cubicBezTo>
                    <a:cubicBezTo>
                      <a:pt x="684725" y="793915"/>
                      <a:pt x="475129" y="584319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EE5521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0" y="2211109"/>
            <a:ext cx="8560177" cy="6287247"/>
            <a:chOff x="0" y="0"/>
            <a:chExt cx="11413569" cy="8382997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2073" t="5212" r="2843" b="4790"/>
            <a:stretch>
              <a:fillRect/>
            </a:stretch>
          </p:blipFill>
          <p:spPr>
            <a:xfrm>
              <a:off x="294321" y="0"/>
              <a:ext cx="11119248" cy="8125238"/>
            </a:xfrm>
            <a:prstGeom prst="rect">
              <a:avLst/>
            </a:prstGeom>
          </p:spPr>
        </p:pic>
        <p:grpSp>
          <p:nvGrpSpPr>
            <p:cNvPr id="19" name="Group 19"/>
            <p:cNvGrpSpPr/>
            <p:nvPr/>
          </p:nvGrpSpPr>
          <p:grpSpPr>
            <a:xfrm>
              <a:off x="0" y="5486775"/>
              <a:ext cx="1752445" cy="2638462"/>
              <a:chOff x="0" y="0"/>
              <a:chExt cx="1465529" cy="220648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65529" cy="2206485"/>
              </a:xfrm>
              <a:custGeom>
                <a:avLst/>
                <a:gdLst/>
                <a:ahLst/>
                <a:cxnLst/>
                <a:rect l="l" t="t" r="r" b="b"/>
                <a:pathLst>
                  <a:path w="1465529" h="2206485">
                    <a:moveTo>
                      <a:pt x="0" y="0"/>
                    </a:moveTo>
                    <a:lnTo>
                      <a:pt x="1465529" y="0"/>
                    </a:lnTo>
                    <a:lnTo>
                      <a:pt x="1465529" y="2206485"/>
                    </a:lnTo>
                    <a:lnTo>
                      <a:pt x="0" y="220648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257759" y="7677312"/>
              <a:ext cx="4742449" cy="705685"/>
              <a:chOff x="0" y="0"/>
              <a:chExt cx="3966002" cy="59014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966002" cy="590148"/>
              </a:xfrm>
              <a:custGeom>
                <a:avLst/>
                <a:gdLst/>
                <a:ahLst/>
                <a:cxnLst/>
                <a:rect l="l" t="t" r="r" b="b"/>
                <a:pathLst>
                  <a:path w="3966002" h="590148">
                    <a:moveTo>
                      <a:pt x="0" y="0"/>
                    </a:moveTo>
                    <a:lnTo>
                      <a:pt x="3966002" y="0"/>
                    </a:lnTo>
                    <a:lnTo>
                      <a:pt x="3966002" y="590148"/>
                    </a:lnTo>
                    <a:lnTo>
                      <a:pt x="0" y="59014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5000208" y="8030154"/>
              <a:ext cx="6413361" cy="182236"/>
              <a:chOff x="0" y="0"/>
              <a:chExt cx="5363346" cy="152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36334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5363346" h="152400">
                    <a:moveTo>
                      <a:pt x="0" y="0"/>
                    </a:moveTo>
                    <a:lnTo>
                      <a:pt x="5363346" y="0"/>
                    </a:lnTo>
                    <a:lnTo>
                      <a:pt x="536334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46" name="Group 46"/>
          <p:cNvGrpSpPr/>
          <p:nvPr/>
        </p:nvGrpSpPr>
        <p:grpSpPr>
          <a:xfrm>
            <a:off x="18747" y="1"/>
            <a:ext cx="18269254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8200212" y="2331689"/>
            <a:ext cx="240993" cy="240993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8644323" y="2144434"/>
            <a:ext cx="7016476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b="1" dirty="0">
                <a:solidFill>
                  <a:srgbClr val="000000"/>
                </a:solidFill>
              </a:rPr>
              <a:t>CANADA'S POPULATION: </a:t>
            </a:r>
            <a:r>
              <a:rPr lang="en-US" sz="3200" b="1" dirty="0">
                <a:solidFill>
                  <a:srgbClr val="EE5521"/>
                </a:solidFill>
              </a:rPr>
              <a:t>37,000,000 +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876871" y="3232141"/>
            <a:ext cx="4783927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Live within 100 miles of the U.S. border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876872" y="5170702"/>
            <a:ext cx="4783926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Live in Ontario &amp; Quebec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876872" y="6729559"/>
            <a:ext cx="4783926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dirty="0">
                <a:solidFill>
                  <a:srgbClr val="000000"/>
                </a:solidFill>
                <a:latin typeface="+mj-lt"/>
              </a:rPr>
              <a:t>Live in British Columbia &amp; Alberta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644323" y="8540248"/>
            <a:ext cx="9411881" cy="519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b="1" dirty="0">
                <a:solidFill>
                  <a:srgbClr val="000000"/>
                </a:solidFill>
              </a:rPr>
              <a:t>AVERAGE ANNUAL HOUSEHOLD INCOME:  </a:t>
            </a:r>
            <a:r>
              <a:rPr lang="en-US" sz="3200" b="1" dirty="0">
                <a:solidFill>
                  <a:srgbClr val="EE5521"/>
                </a:solidFill>
              </a:rPr>
              <a:t>$68,000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644323" y="9191625"/>
            <a:ext cx="10404779" cy="519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b="1" dirty="0">
                <a:solidFill>
                  <a:srgbClr val="000000"/>
                </a:solidFill>
              </a:rPr>
              <a:t>SIMILAR DEMOGRAPHICS AS THE U.S.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74" y="283678"/>
            <a:ext cx="18288000" cy="1095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</a:rPr>
              <a:t>THE CANADIAN MARKET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AADACA7-CD81-4FCE-A086-64214863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96" y="7443856"/>
            <a:ext cx="3048343" cy="265264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grpSp>
        <p:nvGrpSpPr>
          <p:cNvPr id="42" name="Group 48">
            <a:extLst>
              <a:ext uri="{FF2B5EF4-FFF2-40B4-BE49-F238E27FC236}">
                <a16:creationId xmlns:a16="http://schemas.microsoft.com/office/drawing/2014/main" id="{35EC45B8-A8D4-4A39-8D5D-B7729E18442D}"/>
              </a:ext>
            </a:extLst>
          </p:cNvPr>
          <p:cNvGrpSpPr/>
          <p:nvPr/>
        </p:nvGrpSpPr>
        <p:grpSpPr>
          <a:xfrm>
            <a:off x="8194814" y="8679506"/>
            <a:ext cx="240993" cy="240993"/>
            <a:chOff x="0" y="0"/>
            <a:chExt cx="6350000" cy="6350000"/>
          </a:xfrm>
        </p:grpSpPr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DB6D846E-CE98-4F4A-BDB2-3E8C02B7769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44" name="Group 48">
            <a:extLst>
              <a:ext uri="{FF2B5EF4-FFF2-40B4-BE49-F238E27FC236}">
                <a16:creationId xmlns:a16="http://schemas.microsoft.com/office/drawing/2014/main" id="{27EC1239-2570-4D48-AE64-FD20BDF4C8D2}"/>
              </a:ext>
            </a:extLst>
          </p:cNvPr>
          <p:cNvGrpSpPr/>
          <p:nvPr/>
        </p:nvGrpSpPr>
        <p:grpSpPr>
          <a:xfrm>
            <a:off x="8195351" y="9362477"/>
            <a:ext cx="240993" cy="240993"/>
            <a:chOff x="0" y="0"/>
            <a:chExt cx="6350000" cy="6350000"/>
          </a:xfrm>
        </p:grpSpPr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AD5A4D2E-E22B-4AED-8FE0-E3E46036F235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</p:spTree>
    <p:extLst>
      <p:ext uri="{BB962C8B-B14F-4D97-AF65-F5344CB8AC3E}">
        <p14:creationId xmlns:p14="http://schemas.microsoft.com/office/powerpoint/2010/main" val="959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CHALLENGES TO ENTERING CANADA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pic>
        <p:nvPicPr>
          <p:cNvPr id="18434" name="Picture 2" descr="Flags, Symbols &amp; Currency of Canada - World Atlas">
            <a:extLst>
              <a:ext uri="{FF2B5EF4-FFF2-40B4-BE49-F238E27FC236}">
                <a16:creationId xmlns:a16="http://schemas.microsoft.com/office/drawing/2014/main" id="{8E7591CB-E2C2-42DA-941E-FCF28CCC3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343" y="3665767"/>
            <a:ext cx="7538403" cy="40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C540E0-D9BF-4690-BA3D-A62333ABFA83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HIGH COSTS</a:t>
            </a:r>
          </a:p>
        </p:txBody>
      </p:sp>
      <p:grpSp>
        <p:nvGrpSpPr>
          <p:cNvPr id="34" name="Group 48">
            <a:extLst>
              <a:ext uri="{FF2B5EF4-FFF2-40B4-BE49-F238E27FC236}">
                <a16:creationId xmlns:a16="http://schemas.microsoft.com/office/drawing/2014/main" id="{C4B8562C-3C04-4672-B73B-9DA99E16C51C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106474CC-B94E-46AA-A3C5-709C38A22024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36" name="TextBox 52">
            <a:extLst>
              <a:ext uri="{FF2B5EF4-FFF2-40B4-BE49-F238E27FC236}">
                <a16:creationId xmlns:a16="http://schemas.microsoft.com/office/drawing/2014/main" id="{DFDA500A-30E9-417E-BBC7-51831A7C08A1}"/>
              </a:ext>
            </a:extLst>
          </p:cNvPr>
          <p:cNvSpPr txBox="1"/>
          <p:nvPr/>
        </p:nvSpPr>
        <p:spPr>
          <a:xfrm>
            <a:off x="2373250" y="3269806"/>
            <a:ext cx="6598024" cy="452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Exchange rate fluctuations</a:t>
            </a:r>
          </a:p>
          <a:p>
            <a:pPr>
              <a:lnSpc>
                <a:spcPts val="4213"/>
              </a:lnSpc>
            </a:pPr>
            <a:endParaRPr lang="en-US" sz="3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3200" dirty="0"/>
              <a:t>Inefficient to maintain a second supply chain</a:t>
            </a:r>
          </a:p>
          <a:p>
            <a:endParaRPr lang="en-US" sz="3200" dirty="0"/>
          </a:p>
          <a:p>
            <a:r>
              <a:rPr lang="en-US" sz="3200" dirty="0"/>
              <a:t>Expensive to maintain dual inventory</a:t>
            </a:r>
          </a:p>
          <a:p>
            <a:endParaRPr lang="en-US" sz="3200" dirty="0"/>
          </a:p>
          <a:p>
            <a:r>
              <a:rPr lang="en-US" sz="3200" dirty="0">
                <a:cs typeface="Calibri"/>
              </a:rPr>
              <a:t>Large geographic area with low population density</a:t>
            </a:r>
            <a:endParaRPr lang="en-US" sz="3200" dirty="0"/>
          </a:p>
        </p:txBody>
      </p:sp>
      <p:grpSp>
        <p:nvGrpSpPr>
          <p:cNvPr id="37" name="Group 48">
            <a:extLst>
              <a:ext uri="{FF2B5EF4-FFF2-40B4-BE49-F238E27FC236}">
                <a16:creationId xmlns:a16="http://schemas.microsoft.com/office/drawing/2014/main" id="{6A8AD703-20AA-4887-933B-23471A074BC6}"/>
              </a:ext>
            </a:extLst>
          </p:cNvPr>
          <p:cNvGrpSpPr/>
          <p:nvPr/>
        </p:nvGrpSpPr>
        <p:grpSpPr>
          <a:xfrm>
            <a:off x="1936392" y="3386985"/>
            <a:ext cx="247034" cy="247034"/>
            <a:chOff x="0" y="0"/>
            <a:chExt cx="6350000" cy="6350000"/>
          </a:xfrm>
        </p:grpSpPr>
        <p:sp>
          <p:nvSpPr>
            <p:cNvPr id="38" name="Freeform 49">
              <a:extLst>
                <a:ext uri="{FF2B5EF4-FFF2-40B4-BE49-F238E27FC236}">
                  <a16:creationId xmlns:a16="http://schemas.microsoft.com/office/drawing/2014/main" id="{98FD2B88-D7C7-4E06-BEDA-BC51F61CD42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39" name="Group 48">
            <a:extLst>
              <a:ext uri="{FF2B5EF4-FFF2-40B4-BE49-F238E27FC236}">
                <a16:creationId xmlns:a16="http://schemas.microsoft.com/office/drawing/2014/main" id="{0E467485-F596-45A7-AC75-240A99BE3C46}"/>
              </a:ext>
            </a:extLst>
          </p:cNvPr>
          <p:cNvGrpSpPr/>
          <p:nvPr/>
        </p:nvGrpSpPr>
        <p:grpSpPr>
          <a:xfrm>
            <a:off x="1936959" y="4495566"/>
            <a:ext cx="247034" cy="247034"/>
            <a:chOff x="0" y="0"/>
            <a:chExt cx="6350000" cy="6350000"/>
          </a:xfrm>
        </p:grpSpPr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FEA236A2-BC86-4C4F-BC27-AF9ECC6BAE2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41" name="Group 48">
            <a:extLst>
              <a:ext uri="{FF2B5EF4-FFF2-40B4-BE49-F238E27FC236}">
                <a16:creationId xmlns:a16="http://schemas.microsoft.com/office/drawing/2014/main" id="{58E201FB-A853-4175-AA48-9F129D8FD442}"/>
              </a:ext>
            </a:extLst>
          </p:cNvPr>
          <p:cNvGrpSpPr/>
          <p:nvPr/>
        </p:nvGrpSpPr>
        <p:grpSpPr>
          <a:xfrm>
            <a:off x="1938261" y="5864026"/>
            <a:ext cx="247034" cy="247034"/>
            <a:chOff x="0" y="0"/>
            <a:chExt cx="6350000" cy="6350000"/>
          </a:xfrm>
        </p:grpSpPr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4789E59D-9CB3-4B80-94B0-BC28CF3B5326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CFC8DCB2-F00A-4BC5-977F-79935F855065}"/>
              </a:ext>
            </a:extLst>
          </p:cNvPr>
          <p:cNvGrpSpPr/>
          <p:nvPr/>
        </p:nvGrpSpPr>
        <p:grpSpPr>
          <a:xfrm>
            <a:off x="1943791" y="6866887"/>
            <a:ext cx="247034" cy="247034"/>
            <a:chOff x="0" y="0"/>
            <a:chExt cx="6350000" cy="6350000"/>
          </a:xfrm>
        </p:grpSpPr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1F0959A5-5697-44FF-91B1-4F1142B9F07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</p:spTree>
    <p:extLst>
      <p:ext uri="{BB962C8B-B14F-4D97-AF65-F5344CB8AC3E}">
        <p14:creationId xmlns:p14="http://schemas.microsoft.com/office/powerpoint/2010/main" val="95379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CHALLENGES FOR THE CANADIAN CONSUMER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17" name="TextBox 50">
            <a:extLst>
              <a:ext uri="{FF2B5EF4-FFF2-40B4-BE49-F238E27FC236}">
                <a16:creationId xmlns:a16="http://schemas.microsoft.com/office/drawing/2014/main" id="{7E6DA176-443F-45D5-9351-1E40EEA22E7F}"/>
              </a:ext>
            </a:extLst>
          </p:cNvPr>
          <p:cNvSpPr txBox="1"/>
          <p:nvPr/>
        </p:nvSpPr>
        <p:spPr>
          <a:xfrm>
            <a:off x="2305470" y="5703164"/>
            <a:ext cx="3714737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CUSTOMS CLEARANCE </a:t>
            </a: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166E5164-88C8-4A92-BAA1-89E0A949EB26}"/>
              </a:ext>
            </a:extLst>
          </p:cNvPr>
          <p:cNvSpPr txBox="1"/>
          <p:nvPr/>
        </p:nvSpPr>
        <p:spPr>
          <a:xfrm>
            <a:off x="13070184" y="5703164"/>
            <a:ext cx="3714736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RETURN ORDER COMPLICATIONS</a:t>
            </a:r>
            <a:endParaRPr lang="en-US" sz="4000" b="1" dirty="0">
              <a:solidFill>
                <a:srgbClr val="EE5521"/>
              </a:solidFill>
              <a:latin typeface="+mj-lt"/>
            </a:endParaRPr>
          </a:p>
        </p:txBody>
      </p:sp>
      <p:sp>
        <p:nvSpPr>
          <p:cNvPr id="19" name="TextBox 50">
            <a:extLst>
              <a:ext uri="{FF2B5EF4-FFF2-40B4-BE49-F238E27FC236}">
                <a16:creationId xmlns:a16="http://schemas.microsoft.com/office/drawing/2014/main" id="{42CD6E72-6FCD-4E81-9F46-13A8418B2D41}"/>
              </a:ext>
            </a:extLst>
          </p:cNvPr>
          <p:cNvSpPr txBox="1"/>
          <p:nvPr/>
        </p:nvSpPr>
        <p:spPr>
          <a:xfrm>
            <a:off x="9335427" y="8339798"/>
            <a:ext cx="4451993" cy="1616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THE COST OF DEALING WITH FOREIGN CURRENCY</a:t>
            </a:r>
            <a:endParaRPr lang="en-US" sz="4000" b="1" dirty="0">
              <a:solidFill>
                <a:srgbClr val="EE5521"/>
              </a:solidFill>
              <a:latin typeface="+mj-lt"/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24515EBD-31C5-4424-A394-740D07788680}"/>
              </a:ext>
            </a:extLst>
          </p:cNvPr>
          <p:cNvSpPr txBox="1"/>
          <p:nvPr/>
        </p:nvSpPr>
        <p:spPr>
          <a:xfrm>
            <a:off x="3066106" y="3232296"/>
            <a:ext cx="3714736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HIGH SHIPPING COSTS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EEA9A-4ADA-442F-9702-17DD1D752B63}"/>
              </a:ext>
            </a:extLst>
          </p:cNvPr>
          <p:cNvSpPr/>
          <p:nvPr/>
        </p:nvSpPr>
        <p:spPr>
          <a:xfrm>
            <a:off x="7552681" y="1895962"/>
            <a:ext cx="4939423" cy="1708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cs typeface="Calibri"/>
              </a:rPr>
              <a:t>INCOMPLETE ORDERS DUE TO POOR FILL RATES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id="{E6D850C3-CA8A-4DF2-B29F-7276C9574F83}"/>
              </a:ext>
            </a:extLst>
          </p:cNvPr>
          <p:cNvSpPr txBox="1"/>
          <p:nvPr/>
        </p:nvSpPr>
        <p:spPr>
          <a:xfrm>
            <a:off x="3194294" y="8159256"/>
            <a:ext cx="3714736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  <a:cs typeface="Calibri"/>
              </a:rPr>
              <a:t>UNKNOWN IMPORT FEES</a:t>
            </a: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50D30B91-E9E8-4280-A8DE-C098A10E66B1}"/>
              </a:ext>
            </a:extLst>
          </p:cNvPr>
          <p:cNvSpPr txBox="1"/>
          <p:nvPr/>
        </p:nvSpPr>
        <p:spPr>
          <a:xfrm>
            <a:off x="11930052" y="3770905"/>
            <a:ext cx="3714736" cy="53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  <a:cs typeface="Calibri"/>
              </a:rPr>
              <a:t>TRANSIT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ABB78-4414-4F0B-AC78-557E6E76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231" y="4866410"/>
            <a:ext cx="1535162" cy="2337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22D15A-8395-4E63-BCB6-64994A938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47" y="5851577"/>
            <a:ext cx="1124107" cy="78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99665-C89D-47B8-9959-2DD7BA455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27700">
            <a:off x="6819437" y="7358435"/>
            <a:ext cx="1124107" cy="78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256D5-7026-494E-BE38-A2BE431E6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6638">
            <a:off x="5863712" y="4269008"/>
            <a:ext cx="1124107" cy="781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2DFE3-04F3-4D2D-B358-914187815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367998" y="5826285"/>
            <a:ext cx="1124107" cy="781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C8A01-FF3D-475B-ACE1-0AF1FFD8E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02814" y="3735270"/>
            <a:ext cx="1124107" cy="781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D1816-18F9-4B17-B20E-27015352C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49974">
            <a:off x="10466723" y="4398295"/>
            <a:ext cx="1124107" cy="78115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B554E9B-B1BB-45C5-895A-67F97C016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03302">
            <a:off x="9489684" y="7328257"/>
            <a:ext cx="1124107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WAYS OF SELLING IN CANADA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4C03C3F-CB64-4A54-A01C-2EAD9E2C5041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DISTRIBUTOR MODEL</a:t>
            </a:r>
          </a:p>
        </p:txBody>
      </p:sp>
      <p:grpSp>
        <p:nvGrpSpPr>
          <p:cNvPr id="38" name="Group 48">
            <a:extLst>
              <a:ext uri="{FF2B5EF4-FFF2-40B4-BE49-F238E27FC236}">
                <a16:creationId xmlns:a16="http://schemas.microsoft.com/office/drawing/2014/main" id="{ACE838C4-D385-4512-8614-85F43A9470E7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2A5812E0-26E2-46BF-BD9C-20B542114C3B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40" name="TextBox 52">
            <a:extLst>
              <a:ext uri="{FF2B5EF4-FFF2-40B4-BE49-F238E27FC236}">
                <a16:creationId xmlns:a16="http://schemas.microsoft.com/office/drawing/2014/main" id="{FD35DBE3-C9E5-4667-B302-5148025B05AA}"/>
              </a:ext>
            </a:extLst>
          </p:cNvPr>
          <p:cNvSpPr txBox="1"/>
          <p:nvPr/>
        </p:nvSpPr>
        <p:spPr>
          <a:xfrm>
            <a:off x="2189476" y="2908060"/>
            <a:ext cx="6685583" cy="1583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Yields less control and lower margins</a:t>
            </a:r>
          </a:p>
          <a:p>
            <a:pPr>
              <a:lnSpc>
                <a:spcPts val="4213"/>
              </a:lnSpc>
            </a:pPr>
            <a:endParaRPr lang="en-US" sz="3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4213"/>
              </a:lnSpc>
            </a:pPr>
            <a:endParaRPr lang="en-US" sz="3009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1A8310-FD30-4C62-8570-CE0101E26D4A}"/>
              </a:ext>
            </a:extLst>
          </p:cNvPr>
          <p:cNvSpPr/>
          <p:nvPr/>
        </p:nvSpPr>
        <p:spPr>
          <a:xfrm>
            <a:off x="2147869" y="3934462"/>
            <a:ext cx="7898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MANUFACTURER’S REPRESENTATIVES</a:t>
            </a:r>
          </a:p>
        </p:txBody>
      </p:sp>
      <p:grpSp>
        <p:nvGrpSpPr>
          <p:cNvPr id="42" name="Group 48">
            <a:extLst>
              <a:ext uri="{FF2B5EF4-FFF2-40B4-BE49-F238E27FC236}">
                <a16:creationId xmlns:a16="http://schemas.microsoft.com/office/drawing/2014/main" id="{9F89E39C-3D9B-458A-9A4C-B19CDFFD2AE8}"/>
              </a:ext>
            </a:extLst>
          </p:cNvPr>
          <p:cNvGrpSpPr/>
          <p:nvPr/>
        </p:nvGrpSpPr>
        <p:grpSpPr>
          <a:xfrm>
            <a:off x="1577607" y="4108208"/>
            <a:ext cx="358785" cy="360393"/>
            <a:chOff x="14166" y="0"/>
            <a:chExt cx="6321667" cy="6350000"/>
          </a:xfrm>
        </p:grpSpPr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E7DEC723-EFB6-42A2-A2BE-A71A8C8D93F4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44" name="TextBox 52">
            <a:extLst>
              <a:ext uri="{FF2B5EF4-FFF2-40B4-BE49-F238E27FC236}">
                <a16:creationId xmlns:a16="http://schemas.microsoft.com/office/drawing/2014/main" id="{4433893F-5B7D-48C3-A7C1-048FC2A344C9}"/>
              </a:ext>
            </a:extLst>
          </p:cNvPr>
          <p:cNvSpPr txBox="1"/>
          <p:nvPr/>
        </p:nvSpPr>
        <p:spPr>
          <a:xfrm>
            <a:off x="2189476" y="5257901"/>
            <a:ext cx="6375182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Manufacturer’s representatives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C738A3-CA06-40EF-92CF-94368262EF85}"/>
              </a:ext>
            </a:extLst>
          </p:cNvPr>
          <p:cNvSpPr/>
          <p:nvPr/>
        </p:nvSpPr>
        <p:spPr>
          <a:xfrm>
            <a:off x="2147869" y="6030932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INCORPORATING IN CANADA</a:t>
            </a:r>
          </a:p>
        </p:txBody>
      </p:sp>
      <p:grpSp>
        <p:nvGrpSpPr>
          <p:cNvPr id="48" name="Group 48">
            <a:extLst>
              <a:ext uri="{FF2B5EF4-FFF2-40B4-BE49-F238E27FC236}">
                <a16:creationId xmlns:a16="http://schemas.microsoft.com/office/drawing/2014/main" id="{50D92B8D-89B2-4868-AA04-11B3D356BC67}"/>
              </a:ext>
            </a:extLst>
          </p:cNvPr>
          <p:cNvGrpSpPr/>
          <p:nvPr/>
        </p:nvGrpSpPr>
        <p:grpSpPr>
          <a:xfrm>
            <a:off x="1577607" y="6204678"/>
            <a:ext cx="358785" cy="360393"/>
            <a:chOff x="14166" y="0"/>
            <a:chExt cx="6321667" cy="6350000"/>
          </a:xfrm>
        </p:grpSpPr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3220FE57-0D8B-46D8-B310-7B5E74D94D4A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0" name="TextBox 52">
            <a:extLst>
              <a:ext uri="{FF2B5EF4-FFF2-40B4-BE49-F238E27FC236}">
                <a16:creationId xmlns:a16="http://schemas.microsoft.com/office/drawing/2014/main" id="{D529BE37-2C39-4DC0-9BC4-D1DFE7617D35}"/>
              </a:ext>
            </a:extLst>
          </p:cNvPr>
          <p:cNvSpPr txBox="1"/>
          <p:nvPr/>
        </p:nvSpPr>
        <p:spPr>
          <a:xfrm>
            <a:off x="2189476" y="6716254"/>
            <a:ext cx="6685583" cy="1583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Investing in overhead </a:t>
            </a:r>
          </a:p>
          <a:p>
            <a:pPr>
              <a:lnSpc>
                <a:spcPts val="4213"/>
              </a:lnSpc>
            </a:pPr>
            <a:endParaRPr lang="en-US" sz="3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4213"/>
              </a:lnSpc>
            </a:pPr>
            <a:endParaRPr lang="en-US" sz="3009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783A37-4E8D-4D78-9FFC-F7B1B9079377}"/>
              </a:ext>
            </a:extLst>
          </p:cNvPr>
          <p:cNvSpPr/>
          <p:nvPr/>
        </p:nvSpPr>
        <p:spPr>
          <a:xfrm>
            <a:off x="2150847" y="7672887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DIRECT</a:t>
            </a:r>
          </a:p>
        </p:txBody>
      </p:sp>
      <p:grpSp>
        <p:nvGrpSpPr>
          <p:cNvPr id="52" name="Group 48">
            <a:extLst>
              <a:ext uri="{FF2B5EF4-FFF2-40B4-BE49-F238E27FC236}">
                <a16:creationId xmlns:a16="http://schemas.microsoft.com/office/drawing/2014/main" id="{7A422768-C5D5-4EBA-84D7-A46F9C6D4466}"/>
              </a:ext>
            </a:extLst>
          </p:cNvPr>
          <p:cNvGrpSpPr/>
          <p:nvPr/>
        </p:nvGrpSpPr>
        <p:grpSpPr>
          <a:xfrm>
            <a:off x="1580585" y="7846633"/>
            <a:ext cx="358785" cy="360393"/>
            <a:chOff x="14166" y="0"/>
            <a:chExt cx="6321667" cy="6350000"/>
          </a:xfrm>
        </p:grpSpPr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E62986D5-66CE-4423-9A58-598C8F592020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4" name="TextBox 52">
            <a:extLst>
              <a:ext uri="{FF2B5EF4-FFF2-40B4-BE49-F238E27FC236}">
                <a16:creationId xmlns:a16="http://schemas.microsoft.com/office/drawing/2014/main" id="{F8774D40-513E-41BB-8950-31F68F69F28F}"/>
              </a:ext>
            </a:extLst>
          </p:cNvPr>
          <p:cNvSpPr txBox="1"/>
          <p:nvPr/>
        </p:nvSpPr>
        <p:spPr>
          <a:xfrm>
            <a:off x="2192454" y="8358209"/>
            <a:ext cx="6685583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Selling direct via the NRI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DB7F0-A688-4B1B-AA40-EFFB6841C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99591"/>
            <a:ext cx="8134527" cy="47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</a:rPr>
              <a:t>NON-RESIDENT IMPORTER (NRI)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989085-F15E-4343-BB70-0C9F965A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77" y="5098478"/>
            <a:ext cx="4220540" cy="4191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396EA-AEBF-452F-B5E7-873C7EDF6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225" y="2265237"/>
            <a:ext cx="1633596" cy="7379344"/>
          </a:xfrm>
          <a:prstGeom prst="rect">
            <a:avLst/>
          </a:prstGeom>
        </p:spPr>
      </p:pic>
      <p:sp>
        <p:nvSpPr>
          <p:cNvPr id="12" name="TextBox 50">
            <a:extLst>
              <a:ext uri="{FF2B5EF4-FFF2-40B4-BE49-F238E27FC236}">
                <a16:creationId xmlns:a16="http://schemas.microsoft.com/office/drawing/2014/main" id="{31E31D9E-2C09-4562-BF00-7F29F8309B59}"/>
              </a:ext>
            </a:extLst>
          </p:cNvPr>
          <p:cNvSpPr txBox="1"/>
          <p:nvPr/>
        </p:nvSpPr>
        <p:spPr>
          <a:xfrm>
            <a:off x="11187793" y="2552700"/>
            <a:ext cx="4629150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SEAMLESS CUSTOMS CLEARANCE </a:t>
            </a: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D7C38901-4535-453F-8DB2-59D9F53CBBAC}"/>
              </a:ext>
            </a:extLst>
          </p:cNvPr>
          <p:cNvSpPr txBox="1"/>
          <p:nvPr/>
        </p:nvSpPr>
        <p:spPr>
          <a:xfrm>
            <a:off x="11187793" y="5415915"/>
            <a:ext cx="4629150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SIMPLIFY THE SHIPPING PROCESS</a:t>
            </a:r>
          </a:p>
        </p:txBody>
      </p:sp>
      <p:sp>
        <p:nvSpPr>
          <p:cNvPr id="14" name="TextBox 50">
            <a:extLst>
              <a:ext uri="{FF2B5EF4-FFF2-40B4-BE49-F238E27FC236}">
                <a16:creationId xmlns:a16="http://schemas.microsoft.com/office/drawing/2014/main" id="{FAC9D507-6BFB-43E9-BF18-780200A07EFC}"/>
              </a:ext>
            </a:extLst>
          </p:cNvPr>
          <p:cNvSpPr txBox="1"/>
          <p:nvPr/>
        </p:nvSpPr>
        <p:spPr>
          <a:xfrm>
            <a:off x="11187793" y="8347807"/>
            <a:ext cx="4629150" cy="1077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4000" b="1" dirty="0">
                <a:solidFill>
                  <a:srgbClr val="000000"/>
                </a:solidFill>
                <a:latin typeface="+mj-lt"/>
              </a:rPr>
              <a:t>SATISFIED CANADIAN CONSUMER</a:t>
            </a:r>
            <a:endParaRPr lang="en-US" sz="4000" b="1" dirty="0">
              <a:solidFill>
                <a:srgbClr val="EE552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3DEB63-950C-4C7A-B0DE-728EB559212E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WHAT IS AN NRI</a:t>
            </a: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1A86E34D-91C8-42D4-8596-3D6FC35832F7}"/>
              </a:ext>
            </a:extLst>
          </p:cNvPr>
          <p:cNvSpPr txBox="1"/>
          <p:nvPr/>
        </p:nvSpPr>
        <p:spPr>
          <a:xfrm>
            <a:off x="2189476" y="2908060"/>
            <a:ext cx="6138083" cy="20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ea typeface="Lato" panose="020F0502020204030203" pitchFamily="34" charset="0"/>
                <a:cs typeface="Lato" panose="020F0502020204030203" pitchFamily="34" charset="0"/>
              </a:rPr>
              <a:t>A company that operates in Canada without requiring a physical location  </a:t>
            </a:r>
          </a:p>
          <a:p>
            <a:pPr>
              <a:lnSpc>
                <a:spcPts val="4213"/>
              </a:lnSpc>
            </a:pPr>
            <a:endParaRPr lang="en-US" sz="3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4213"/>
              </a:lnSpc>
            </a:pPr>
            <a:endParaRPr lang="en-US" sz="3009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7" name="Group 48">
            <a:extLst>
              <a:ext uri="{FF2B5EF4-FFF2-40B4-BE49-F238E27FC236}">
                <a16:creationId xmlns:a16="http://schemas.microsoft.com/office/drawing/2014/main" id="{A9E6330D-04FA-42F1-A603-4A45025FE3BE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9B3C081B-2B4F-4DDD-A149-9F2B5CD16CB0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</p:spTree>
    <p:extLst>
      <p:ext uri="{BB962C8B-B14F-4D97-AF65-F5344CB8AC3E}">
        <p14:creationId xmlns:p14="http://schemas.microsoft.com/office/powerpoint/2010/main" val="314224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LANDED COST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7279886-4237-4D98-8781-03C8560D0E40}"/>
              </a:ext>
            </a:extLst>
          </p:cNvPr>
          <p:cNvSpPr/>
          <p:nvPr/>
        </p:nvSpPr>
        <p:spPr>
          <a:xfrm>
            <a:off x="2147869" y="2222738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WHAT ARE LANDED COSTS?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77B7FD7F-63A0-4D4A-9008-C73110E8BBD4}"/>
              </a:ext>
            </a:extLst>
          </p:cNvPr>
          <p:cNvSpPr txBox="1"/>
          <p:nvPr/>
        </p:nvSpPr>
        <p:spPr>
          <a:xfrm>
            <a:off x="2189476" y="2908060"/>
            <a:ext cx="14566900" cy="2121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200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Becoming an NRI allows the U.S. company the ability to sell to Canada on a duty delivered paid (DDP) basis. This makes the  U.S. company more attractive to buy from.</a:t>
            </a:r>
          </a:p>
          <a:p>
            <a:pPr>
              <a:lnSpc>
                <a:spcPts val="4213"/>
              </a:lnSpc>
            </a:pPr>
            <a:endParaRPr lang="en-US" sz="3200" dirty="0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4213"/>
              </a:lnSpc>
            </a:pPr>
            <a:endParaRPr lang="en-US" sz="3009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756110-7570-4203-9041-98E9E0AE93AA}"/>
              </a:ext>
            </a:extLst>
          </p:cNvPr>
          <p:cNvGrpSpPr/>
          <p:nvPr/>
        </p:nvGrpSpPr>
        <p:grpSpPr>
          <a:xfrm>
            <a:off x="2165589" y="5342370"/>
            <a:ext cx="14885892" cy="4846791"/>
            <a:chOff x="366907" y="2180001"/>
            <a:chExt cx="14885892" cy="48467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30D7A23-768E-4413-AB7E-BFA34255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384" y="4538943"/>
              <a:ext cx="541994" cy="59938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A8EA3F-1170-489E-A861-E194E5409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07" y="2951136"/>
              <a:ext cx="697882" cy="6978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A022120-2737-4E1E-BF54-AE48A75E8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036" y="5337547"/>
              <a:ext cx="556037" cy="568968"/>
            </a:xfrm>
            <a:prstGeom prst="rect">
              <a:avLst/>
            </a:prstGeom>
          </p:spPr>
        </p:pic>
        <p:sp>
          <p:nvSpPr>
            <p:cNvPr id="35" name="Plus 11">
              <a:extLst>
                <a:ext uri="{FF2B5EF4-FFF2-40B4-BE49-F238E27FC236}">
                  <a16:creationId xmlns:a16="http://schemas.microsoft.com/office/drawing/2014/main" id="{DCFBE709-AD1A-4FF9-BF62-383B9AEAB837}"/>
                </a:ext>
              </a:extLst>
            </p:cNvPr>
            <p:cNvSpPr/>
            <p:nvPr/>
          </p:nvSpPr>
          <p:spPr>
            <a:xfrm>
              <a:off x="1363320" y="3048151"/>
              <a:ext cx="475861" cy="503853"/>
            </a:xfrm>
            <a:prstGeom prst="mathPlus">
              <a:avLst/>
            </a:prstGeom>
            <a:solidFill>
              <a:srgbClr val="5FB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2606DE-0ED1-4D52-9F8C-E8A70D7BA245}"/>
                </a:ext>
              </a:extLst>
            </p:cNvPr>
            <p:cNvSpPr txBox="1"/>
            <p:nvPr/>
          </p:nvSpPr>
          <p:spPr>
            <a:xfrm>
              <a:off x="1316254" y="2180001"/>
              <a:ext cx="3873913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Product Cost:</a:t>
              </a:r>
              <a:endParaRPr lang="en-US" sz="4000" dirty="0">
                <a:latin typeface="+mj-lt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77E501-0789-4986-A3BC-39693BCD9AA8}"/>
                </a:ext>
              </a:extLst>
            </p:cNvPr>
            <p:cNvSpPr txBox="1"/>
            <p:nvPr/>
          </p:nvSpPr>
          <p:spPr>
            <a:xfrm>
              <a:off x="1930086" y="2921096"/>
              <a:ext cx="1332271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Shipping </a:t>
              </a:r>
              <a:r>
                <a:rPr lang="en-US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</a:t>
              </a:r>
              <a:r>
                <a:rPr lang="en-US" sz="32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 Costs associated with crating, packing, handling, and freight</a:t>
              </a:r>
            </a:p>
            <a:p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872F74-DE80-4B6C-9112-F91088FC2C85}"/>
                </a:ext>
              </a:extLst>
            </p:cNvPr>
            <p:cNvSpPr txBox="1"/>
            <p:nvPr/>
          </p:nvSpPr>
          <p:spPr>
            <a:xfrm>
              <a:off x="1916090" y="3728663"/>
              <a:ext cx="128033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ea typeface="Lato" panose="020F0502020204030203" pitchFamily="34" charset="0"/>
                  <a:cs typeface="Lato" panose="020F0502020204030203" pitchFamily="34" charset="0"/>
                </a:rPr>
                <a:t>Customs</a:t>
              </a:r>
              <a:r>
                <a:rPr lang="en-US" sz="24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</a:t>
              </a:r>
              <a:r>
                <a:rPr lang="en-US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 </a:t>
              </a:r>
              <a:r>
                <a:rPr lang="en-US" sz="32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Duties, taxes, tariffs, VAT, brokers fees</a:t>
              </a:r>
            </a:p>
          </p:txBody>
        </p:sp>
        <p:sp>
          <p:nvSpPr>
            <p:cNvPr id="39" name="Plus 16">
              <a:extLst>
                <a:ext uri="{FF2B5EF4-FFF2-40B4-BE49-F238E27FC236}">
                  <a16:creationId xmlns:a16="http://schemas.microsoft.com/office/drawing/2014/main" id="{7B24E81D-E558-4EC5-B4CC-13AA5FA5A3F3}"/>
                </a:ext>
              </a:extLst>
            </p:cNvPr>
            <p:cNvSpPr/>
            <p:nvPr/>
          </p:nvSpPr>
          <p:spPr>
            <a:xfrm>
              <a:off x="1342257" y="3830679"/>
              <a:ext cx="475861" cy="503853"/>
            </a:xfrm>
            <a:prstGeom prst="mathPlus">
              <a:avLst/>
            </a:prstGeom>
            <a:solidFill>
              <a:srgbClr val="5FB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1CB470-E980-4698-85E0-A7CD789C6803}"/>
                </a:ext>
              </a:extLst>
            </p:cNvPr>
            <p:cNvSpPr txBox="1"/>
            <p:nvPr/>
          </p:nvSpPr>
          <p:spPr>
            <a:xfrm>
              <a:off x="1930086" y="4471393"/>
              <a:ext cx="1004611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Risk</a:t>
              </a:r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0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</a:t>
              </a:r>
              <a:r>
                <a:rPr lang="en-US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 </a:t>
              </a:r>
              <a:r>
                <a:rPr lang="en-US" sz="32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Insurance, compliance, safety stock cost</a:t>
              </a:r>
            </a:p>
            <a:p>
              <a:endParaRPr lang="en-US" dirty="0"/>
            </a:p>
          </p:txBody>
        </p:sp>
        <p:sp>
          <p:nvSpPr>
            <p:cNvPr id="41" name="Plus 18">
              <a:extLst>
                <a:ext uri="{FF2B5EF4-FFF2-40B4-BE49-F238E27FC236}">
                  <a16:creationId xmlns:a16="http://schemas.microsoft.com/office/drawing/2014/main" id="{CF95CE77-8E4F-48CD-AF87-0BFAECF936BA}"/>
                </a:ext>
              </a:extLst>
            </p:cNvPr>
            <p:cNvSpPr/>
            <p:nvPr/>
          </p:nvSpPr>
          <p:spPr>
            <a:xfrm>
              <a:off x="1363269" y="4625397"/>
              <a:ext cx="475861" cy="503853"/>
            </a:xfrm>
            <a:prstGeom prst="mathPlus">
              <a:avLst/>
            </a:prstGeom>
            <a:solidFill>
              <a:srgbClr val="5FB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2BE54F-AEB0-4B3D-8DD0-E89FD2029B80}"/>
                </a:ext>
              </a:extLst>
            </p:cNvPr>
            <p:cNvSpPr txBox="1"/>
            <p:nvPr/>
          </p:nvSpPr>
          <p:spPr>
            <a:xfrm>
              <a:off x="1930087" y="5195433"/>
              <a:ext cx="79403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Overhead</a:t>
              </a:r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-</a:t>
              </a:r>
              <a:r>
                <a:rPr lang="en-US" sz="3200" dirty="0"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 Exchange rates</a:t>
              </a:r>
            </a:p>
            <a:p>
              <a:endParaRPr lang="en-US" dirty="0"/>
            </a:p>
          </p:txBody>
        </p:sp>
        <p:sp>
          <p:nvSpPr>
            <p:cNvPr id="43" name="Plus 21">
              <a:extLst>
                <a:ext uri="{FF2B5EF4-FFF2-40B4-BE49-F238E27FC236}">
                  <a16:creationId xmlns:a16="http://schemas.microsoft.com/office/drawing/2014/main" id="{5458E3CE-95B0-4D83-BAAE-EEAF88453BFE}"/>
                </a:ext>
              </a:extLst>
            </p:cNvPr>
            <p:cNvSpPr/>
            <p:nvPr/>
          </p:nvSpPr>
          <p:spPr>
            <a:xfrm>
              <a:off x="1368192" y="5337547"/>
              <a:ext cx="475861" cy="503853"/>
            </a:xfrm>
            <a:prstGeom prst="mathPlus">
              <a:avLst/>
            </a:prstGeom>
            <a:solidFill>
              <a:srgbClr val="5FB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qual 22">
              <a:extLst>
                <a:ext uri="{FF2B5EF4-FFF2-40B4-BE49-F238E27FC236}">
                  <a16:creationId xmlns:a16="http://schemas.microsoft.com/office/drawing/2014/main" id="{238C78C2-12F7-45B8-88E7-C1A9089FA6C6}"/>
                </a:ext>
              </a:extLst>
            </p:cNvPr>
            <p:cNvSpPr/>
            <p:nvPr/>
          </p:nvSpPr>
          <p:spPr>
            <a:xfrm>
              <a:off x="1356112" y="6215681"/>
              <a:ext cx="480863" cy="376562"/>
            </a:xfrm>
            <a:prstGeom prst="mathEqual">
              <a:avLst/>
            </a:prstGeom>
            <a:solidFill>
              <a:srgbClr val="5FBF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FC8FEF-3B74-4AF7-BD11-5A5335CA4E1A}"/>
                </a:ext>
              </a:extLst>
            </p:cNvPr>
            <p:cNvSpPr txBox="1"/>
            <p:nvPr/>
          </p:nvSpPr>
          <p:spPr>
            <a:xfrm>
              <a:off x="1948943" y="6041907"/>
              <a:ext cx="543041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EE5521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  <a:hlinkClick r:id="rId6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LANDED COST</a:t>
              </a:r>
              <a:endParaRPr lang="en-US" sz="4000" b="1" dirty="0">
                <a:solidFill>
                  <a:srgbClr val="EE552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endParaRPr lang="en-US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9722266-78CF-4773-BD86-CBE9CD6CF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368" y="2180047"/>
              <a:ext cx="638566" cy="66934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8D4A615-A668-4FE7-9D59-EF04A77E3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593" y="3750766"/>
              <a:ext cx="691575" cy="652722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F5782C7D-BB7E-413F-B0B0-5E0943B66E75}"/>
              </a:ext>
            </a:extLst>
          </p:cNvPr>
          <p:cNvSpPr/>
          <p:nvPr/>
        </p:nvSpPr>
        <p:spPr>
          <a:xfrm>
            <a:off x="2207018" y="4398430"/>
            <a:ext cx="7972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BREAKDOWN:</a:t>
            </a:r>
          </a:p>
        </p:txBody>
      </p:sp>
      <p:grpSp>
        <p:nvGrpSpPr>
          <p:cNvPr id="61" name="Group 48">
            <a:extLst>
              <a:ext uri="{FF2B5EF4-FFF2-40B4-BE49-F238E27FC236}">
                <a16:creationId xmlns:a16="http://schemas.microsoft.com/office/drawing/2014/main" id="{177A7B11-40A2-4D37-B316-CF1DEC4D7428}"/>
              </a:ext>
            </a:extLst>
          </p:cNvPr>
          <p:cNvGrpSpPr/>
          <p:nvPr/>
        </p:nvGrpSpPr>
        <p:grpSpPr>
          <a:xfrm>
            <a:off x="1577607" y="2396484"/>
            <a:ext cx="358785" cy="360393"/>
            <a:chOff x="14166" y="0"/>
            <a:chExt cx="6321667" cy="6350000"/>
          </a:xfrm>
        </p:grpSpPr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FDC287EE-4BA4-4C38-8438-04575882000D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  <p:grpSp>
        <p:nvGrpSpPr>
          <p:cNvPr id="63" name="Group 48">
            <a:extLst>
              <a:ext uri="{FF2B5EF4-FFF2-40B4-BE49-F238E27FC236}">
                <a16:creationId xmlns:a16="http://schemas.microsoft.com/office/drawing/2014/main" id="{643B4339-985D-4AE4-8427-8D372E1FD24E}"/>
              </a:ext>
            </a:extLst>
          </p:cNvPr>
          <p:cNvGrpSpPr/>
          <p:nvPr/>
        </p:nvGrpSpPr>
        <p:grpSpPr>
          <a:xfrm>
            <a:off x="1577606" y="4572176"/>
            <a:ext cx="358785" cy="360393"/>
            <a:chOff x="14166" y="0"/>
            <a:chExt cx="6321667" cy="6350000"/>
          </a:xfrm>
        </p:grpSpPr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DAA50BF-3618-49FE-9FE9-38BC909FA229}"/>
                </a:ext>
              </a:extLst>
            </p:cNvPr>
            <p:cNvSpPr/>
            <p:nvPr/>
          </p:nvSpPr>
          <p:spPr>
            <a:xfrm>
              <a:off x="14166" y="0"/>
              <a:ext cx="6321667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E5521"/>
            </a:solidFill>
          </p:spPr>
        </p:sp>
      </p:grpSp>
    </p:spTree>
    <p:extLst>
      <p:ext uri="{BB962C8B-B14F-4D97-AF65-F5344CB8AC3E}">
        <p14:creationId xmlns:p14="http://schemas.microsoft.com/office/powerpoint/2010/main" val="290993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0" y="14218"/>
            <a:ext cx="18288000" cy="1788642"/>
            <a:chOff x="0" y="10031"/>
            <a:chExt cx="6971199" cy="824420"/>
          </a:xfrm>
        </p:grpSpPr>
        <p:sp>
          <p:nvSpPr>
            <p:cNvPr id="47" name="Freeform 47"/>
            <p:cNvSpPr/>
            <p:nvPr/>
          </p:nvSpPr>
          <p:spPr>
            <a:xfrm>
              <a:off x="0" y="10031"/>
              <a:ext cx="6971199" cy="824420"/>
            </a:xfrm>
            <a:custGeom>
              <a:avLst/>
              <a:gdLst/>
              <a:ahLst/>
              <a:cxnLst/>
              <a:rect l="l" t="t" r="r" b="b"/>
              <a:pathLst>
                <a:path w="6971199" h="751194">
                  <a:moveTo>
                    <a:pt x="0" y="0"/>
                  </a:moveTo>
                  <a:lnTo>
                    <a:pt x="6971199" y="0"/>
                  </a:lnTo>
                  <a:lnTo>
                    <a:pt x="6971199" y="751194"/>
                  </a:lnTo>
                  <a:lnTo>
                    <a:pt x="0" y="751194"/>
                  </a:lnTo>
                  <a:close/>
                </a:path>
              </a:pathLst>
            </a:custGeom>
            <a:solidFill>
              <a:srgbClr val="EE552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0" y="308645"/>
            <a:ext cx="18288000" cy="112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7200">
                <a:solidFill>
                  <a:srgbClr val="FFFFFF"/>
                </a:solidFill>
              </a:rPr>
              <a:t>BECOMING AN NRI: CHECKLIST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3B85A5D-EBB2-46D9-B0FB-1308865B1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8" b="55161"/>
          <a:stretch/>
        </p:blipFill>
        <p:spPr>
          <a:xfrm>
            <a:off x="15849600" y="9603470"/>
            <a:ext cx="2362199" cy="647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DF54B-7A1C-4F94-92CB-73E1711B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65" y="2152975"/>
            <a:ext cx="565771" cy="6034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6AF6F-95EE-45F0-915C-2CB67DC0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64" y="3424444"/>
            <a:ext cx="565771" cy="603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3E6132-8DFD-407D-BF71-C210518C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64" y="4695913"/>
            <a:ext cx="565771" cy="603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50543B-20AE-48BB-845C-A3882600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64" y="6524159"/>
            <a:ext cx="565771" cy="60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9C3C19-A910-4BE8-A288-787ACE89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64" y="7683584"/>
            <a:ext cx="565771" cy="603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682D92-2F73-4B4F-AC22-E2386FF0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63" y="8954261"/>
            <a:ext cx="565771" cy="6034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7279886-4237-4D98-8781-03C8560D0E40}"/>
              </a:ext>
            </a:extLst>
          </p:cNvPr>
          <p:cNvSpPr/>
          <p:nvPr/>
        </p:nvSpPr>
        <p:spPr>
          <a:xfrm>
            <a:off x="2209800" y="2163366"/>
            <a:ext cx="7972223" cy="74789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/>
              <a:t>VALUATION </a:t>
            </a:r>
          </a:p>
          <a:p>
            <a:endParaRPr lang="en-US" sz="4000" b="1" dirty="0"/>
          </a:p>
          <a:p>
            <a:r>
              <a:rPr lang="en-US" sz="4000" b="1" dirty="0"/>
              <a:t>DUTY AND DATABASES </a:t>
            </a:r>
            <a:endParaRPr lang="en-US" sz="4000" b="1" dirty="0">
              <a:cs typeface="Calibri"/>
            </a:endParaRPr>
          </a:p>
          <a:p>
            <a:endParaRPr lang="en-US" sz="4000" b="1" dirty="0"/>
          </a:p>
          <a:p>
            <a:r>
              <a:rPr lang="en-US" sz="4000" b="1" dirty="0"/>
              <a:t>US-MEXICO-CANADA </a:t>
            </a:r>
            <a:endParaRPr lang="en-US" sz="4000" b="1" dirty="0">
              <a:cs typeface="Calibri"/>
            </a:endParaRPr>
          </a:p>
          <a:p>
            <a:r>
              <a:rPr lang="en-US" sz="4000" b="1" dirty="0"/>
              <a:t>AGREEMENT (USMCA)</a:t>
            </a:r>
            <a:endParaRPr lang="en-US" sz="4000" b="1" dirty="0">
              <a:cs typeface="Calibri"/>
            </a:endParaRPr>
          </a:p>
          <a:p>
            <a:endParaRPr lang="en-US" sz="4000" b="1" dirty="0"/>
          </a:p>
          <a:p>
            <a:r>
              <a:rPr lang="en-US" sz="4000" b="1" dirty="0"/>
              <a:t>BOOKS AND RECORDS </a:t>
            </a:r>
            <a:endParaRPr lang="en-US" sz="4000" b="1" dirty="0">
              <a:cs typeface="Calibri"/>
            </a:endParaRPr>
          </a:p>
          <a:p>
            <a:endParaRPr lang="en-US" sz="4000" b="1" dirty="0"/>
          </a:p>
          <a:p>
            <a:r>
              <a:rPr lang="en-US" sz="4000" b="1" dirty="0"/>
              <a:t>COMPLIANCE </a:t>
            </a:r>
            <a:endParaRPr lang="en-US" sz="4000" b="1" dirty="0">
              <a:cs typeface="Calibri"/>
            </a:endParaRPr>
          </a:p>
          <a:p>
            <a:endParaRPr lang="en-US" sz="4000" b="1" dirty="0"/>
          </a:p>
          <a:p>
            <a:r>
              <a:rPr lang="en-US" sz="4000" b="1" dirty="0"/>
              <a:t>VALUE ADDED TAXES (GST AND HST)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21C7D5-FBA3-4FFF-A15C-A68F41FD7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310" y="3158837"/>
            <a:ext cx="4303890" cy="48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8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5E76476374048916F978948DE8833" ma:contentTypeVersion="14" ma:contentTypeDescription="Create a new document." ma:contentTypeScope="" ma:versionID="d86f32a0f4907c39c5a09b57d099a4ea">
  <xsd:schema xmlns:xsd="http://www.w3.org/2001/XMLSchema" xmlns:xs="http://www.w3.org/2001/XMLSchema" xmlns:p="http://schemas.microsoft.com/office/2006/metadata/properties" xmlns:ns3="7b924a38-396d-4e48-8ed2-683ef54ada81" xmlns:ns4="db50ba28-a613-4981-9e50-f2b270587519" targetNamespace="http://schemas.microsoft.com/office/2006/metadata/properties" ma:root="true" ma:fieldsID="45a60160f6f89488559a8cbe67dcf0ec" ns3:_="" ns4:_="">
    <xsd:import namespace="7b924a38-396d-4e48-8ed2-683ef54ada81"/>
    <xsd:import namespace="db50ba28-a613-4981-9e50-f2b2705875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24a38-396d-4e48-8ed2-683ef54ada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0ba28-a613-4981-9e50-f2b270587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689305-2854-4738-A7CB-80E17867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8950E3-DFD4-44BD-B46B-804032134A21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7b924a38-396d-4e48-8ed2-683ef54ada81"/>
    <ds:schemaRef ds:uri="http://schemas.microsoft.com/office/infopath/2007/PartnerControls"/>
    <ds:schemaRef ds:uri="db50ba28-a613-4981-9e50-f2b27058751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897718-D92B-44EE-9E9B-83CA161DC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924a38-396d-4e48-8ed2-683ef54ada81"/>
    <ds:schemaRef ds:uri="db50ba28-a613-4981-9e50-f2b270587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15961</TotalTime>
  <Words>705</Words>
  <Application>Microsoft Office PowerPoint</Application>
  <PresentationFormat>Custom</PresentationFormat>
  <Paragraphs>138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Lato</vt:lpstr>
      <vt:lpstr>Aileron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BDO-Frontier</dc:title>
  <dc:creator>Sydney Anderson</dc:creator>
  <cp:lastModifiedBy>Sydney Anderson</cp:lastModifiedBy>
  <cp:revision>44</cp:revision>
  <dcterms:created xsi:type="dcterms:W3CDTF">2006-08-16T00:00:00Z</dcterms:created>
  <dcterms:modified xsi:type="dcterms:W3CDTF">2022-03-29T20:00:10Z</dcterms:modified>
  <dc:identifier>DAEddlorgss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0x010100F995E76476374048916F978948DE8833</vt:lpwstr>
  </property>
</Properties>
</file>