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57" r:id="rId2"/>
    <p:sldId id="259" r:id="rId3"/>
    <p:sldId id="276" r:id="rId4"/>
    <p:sldId id="261" r:id="rId5"/>
    <p:sldId id="270" r:id="rId6"/>
    <p:sldId id="285" r:id="rId7"/>
    <p:sldId id="301" r:id="rId8"/>
    <p:sldId id="302" r:id="rId9"/>
    <p:sldId id="283" r:id="rId10"/>
    <p:sldId id="284" r:id="rId11"/>
    <p:sldId id="303" r:id="rId12"/>
    <p:sldId id="312" r:id="rId13"/>
    <p:sldId id="313" r:id="rId14"/>
    <p:sldId id="311" r:id="rId15"/>
    <p:sldId id="304" r:id="rId16"/>
    <p:sldId id="305" r:id="rId17"/>
    <p:sldId id="306" r:id="rId18"/>
    <p:sldId id="288" r:id="rId19"/>
    <p:sldId id="309" r:id="rId20"/>
    <p:sldId id="307" r:id="rId21"/>
    <p:sldId id="308" r:id="rId22"/>
    <p:sldId id="275" r:id="rId23"/>
    <p:sldId id="277" r:id="rId24"/>
    <p:sldId id="278" r:id="rId25"/>
    <p:sldId id="299" r:id="rId26"/>
    <p:sldId id="279" r:id="rId27"/>
    <p:sldId id="293" r:id="rId28"/>
    <p:sldId id="289" r:id="rId29"/>
    <p:sldId id="281" r:id="rId30"/>
    <p:sldId id="294" r:id="rId31"/>
    <p:sldId id="282" r:id="rId32"/>
    <p:sldId id="295" r:id="rId33"/>
    <p:sldId id="296" r:id="rId34"/>
    <p:sldId id="297" r:id="rId35"/>
    <p:sldId id="298" r:id="rId36"/>
    <p:sldId id="287" r:id="rId3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62" autoAdjust="0"/>
    <p:restoredTop sz="96395" autoAdjust="0"/>
  </p:normalViewPr>
  <p:slideViewPr>
    <p:cSldViewPr>
      <p:cViewPr varScale="1">
        <p:scale>
          <a:sx n="77" d="100"/>
          <a:sy n="77" d="100"/>
        </p:scale>
        <p:origin x="134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7" d="100"/>
          <a:sy n="87"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48750C6-DA23-4DCB-86AA-96735BEB933A}" type="datetimeFigureOut">
              <a:rPr lang="en-CA" smtClean="0"/>
              <a:pPr/>
              <a:t>2020-09-09</a:t>
            </a:fld>
            <a:endParaRPr lang="en-CA"/>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370F88F-AA12-4830-9F42-E25505EC6C17}" type="slidenum">
              <a:rPr lang="en-CA" smtClean="0"/>
              <a:pPr/>
              <a:t>‹#›</a:t>
            </a:fld>
            <a:endParaRPr lang="en-CA"/>
          </a:p>
        </p:txBody>
      </p:sp>
    </p:spTree>
    <p:extLst>
      <p:ext uri="{BB962C8B-B14F-4D97-AF65-F5344CB8AC3E}">
        <p14:creationId xmlns:p14="http://schemas.microsoft.com/office/powerpoint/2010/main" val="41628307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6AEC724-D64C-4251-B8B2-8E3123118E4C}" type="datetimeFigureOut">
              <a:rPr lang="en-CA" smtClean="0"/>
              <a:pPr/>
              <a:t>2020-09-09</a:t>
            </a:fld>
            <a:endParaRPr lang="en-C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C01D877-366E-43B8-81BA-5D6890E4FD1F}" type="slidenum">
              <a:rPr lang="en-CA" smtClean="0"/>
              <a:pPr/>
              <a:t>‹#›</a:t>
            </a:fld>
            <a:endParaRPr lang="en-CA"/>
          </a:p>
        </p:txBody>
      </p:sp>
    </p:spTree>
    <p:extLst>
      <p:ext uri="{BB962C8B-B14F-4D97-AF65-F5344CB8AC3E}">
        <p14:creationId xmlns:p14="http://schemas.microsoft.com/office/powerpoint/2010/main" val="4076886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BC01D877-366E-43B8-81BA-5D6890E4FD1F}" type="slidenum">
              <a:rPr lang="en-CA" smtClean="0"/>
              <a:pPr/>
              <a:t>1</a:t>
            </a:fld>
            <a:endParaRPr lang="en-CA"/>
          </a:p>
        </p:txBody>
      </p:sp>
    </p:spTree>
    <p:extLst>
      <p:ext uri="{BB962C8B-B14F-4D97-AF65-F5344CB8AC3E}">
        <p14:creationId xmlns:p14="http://schemas.microsoft.com/office/powerpoint/2010/main" val="842831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1D877-366E-43B8-81BA-5D6890E4FD1F}" type="slidenum">
              <a:rPr lang="en-CA" smtClean="0"/>
              <a:pPr/>
              <a:t>10</a:t>
            </a:fld>
            <a:endParaRPr lang="en-CA"/>
          </a:p>
        </p:txBody>
      </p:sp>
    </p:spTree>
    <p:extLst>
      <p:ext uri="{BB962C8B-B14F-4D97-AF65-F5344CB8AC3E}">
        <p14:creationId xmlns:p14="http://schemas.microsoft.com/office/powerpoint/2010/main" val="1789733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1D877-366E-43B8-81BA-5D6890E4FD1F}" type="slidenum">
              <a:rPr lang="en-CA" smtClean="0"/>
              <a:pPr/>
              <a:t>11</a:t>
            </a:fld>
            <a:endParaRPr lang="en-CA"/>
          </a:p>
        </p:txBody>
      </p:sp>
    </p:spTree>
    <p:extLst>
      <p:ext uri="{BB962C8B-B14F-4D97-AF65-F5344CB8AC3E}">
        <p14:creationId xmlns:p14="http://schemas.microsoft.com/office/powerpoint/2010/main" val="22198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1D877-366E-43B8-81BA-5D6890E4FD1F}" type="slidenum">
              <a:rPr lang="en-CA" smtClean="0"/>
              <a:pPr/>
              <a:t>12</a:t>
            </a:fld>
            <a:endParaRPr lang="en-CA"/>
          </a:p>
        </p:txBody>
      </p:sp>
    </p:spTree>
    <p:extLst>
      <p:ext uri="{BB962C8B-B14F-4D97-AF65-F5344CB8AC3E}">
        <p14:creationId xmlns:p14="http://schemas.microsoft.com/office/powerpoint/2010/main" val="299280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1D877-366E-43B8-81BA-5D6890E4FD1F}" type="slidenum">
              <a:rPr lang="en-CA" smtClean="0"/>
              <a:pPr/>
              <a:t>13</a:t>
            </a:fld>
            <a:endParaRPr lang="en-CA"/>
          </a:p>
        </p:txBody>
      </p:sp>
    </p:spTree>
    <p:extLst>
      <p:ext uri="{BB962C8B-B14F-4D97-AF65-F5344CB8AC3E}">
        <p14:creationId xmlns:p14="http://schemas.microsoft.com/office/powerpoint/2010/main" val="763520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1D877-366E-43B8-81BA-5D6890E4FD1F}" type="slidenum">
              <a:rPr lang="en-CA" smtClean="0"/>
              <a:pPr/>
              <a:t>14</a:t>
            </a:fld>
            <a:endParaRPr lang="en-CA"/>
          </a:p>
        </p:txBody>
      </p:sp>
    </p:spTree>
    <p:extLst>
      <p:ext uri="{BB962C8B-B14F-4D97-AF65-F5344CB8AC3E}">
        <p14:creationId xmlns:p14="http://schemas.microsoft.com/office/powerpoint/2010/main" val="2951779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1D877-366E-43B8-81BA-5D6890E4FD1F}" type="slidenum">
              <a:rPr lang="en-CA" smtClean="0"/>
              <a:pPr/>
              <a:t>15</a:t>
            </a:fld>
            <a:endParaRPr lang="en-CA"/>
          </a:p>
        </p:txBody>
      </p:sp>
    </p:spTree>
    <p:extLst>
      <p:ext uri="{BB962C8B-B14F-4D97-AF65-F5344CB8AC3E}">
        <p14:creationId xmlns:p14="http://schemas.microsoft.com/office/powerpoint/2010/main" val="2268013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1D877-366E-43B8-81BA-5D6890E4FD1F}" type="slidenum">
              <a:rPr lang="en-CA" smtClean="0"/>
              <a:pPr/>
              <a:t>16</a:t>
            </a:fld>
            <a:endParaRPr lang="en-CA"/>
          </a:p>
        </p:txBody>
      </p:sp>
    </p:spTree>
    <p:extLst>
      <p:ext uri="{BB962C8B-B14F-4D97-AF65-F5344CB8AC3E}">
        <p14:creationId xmlns:p14="http://schemas.microsoft.com/office/powerpoint/2010/main" val="8165676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1D877-366E-43B8-81BA-5D6890E4FD1F}" type="slidenum">
              <a:rPr lang="en-CA" smtClean="0"/>
              <a:pPr/>
              <a:t>17</a:t>
            </a:fld>
            <a:endParaRPr lang="en-CA"/>
          </a:p>
        </p:txBody>
      </p:sp>
    </p:spTree>
    <p:extLst>
      <p:ext uri="{BB962C8B-B14F-4D97-AF65-F5344CB8AC3E}">
        <p14:creationId xmlns:p14="http://schemas.microsoft.com/office/powerpoint/2010/main" val="37153975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1D877-366E-43B8-81BA-5D6890E4FD1F}" type="slidenum">
              <a:rPr lang="en-CA" smtClean="0"/>
              <a:pPr/>
              <a:t>18</a:t>
            </a:fld>
            <a:endParaRPr lang="en-CA"/>
          </a:p>
        </p:txBody>
      </p:sp>
    </p:spTree>
    <p:extLst>
      <p:ext uri="{BB962C8B-B14F-4D97-AF65-F5344CB8AC3E}">
        <p14:creationId xmlns:p14="http://schemas.microsoft.com/office/powerpoint/2010/main" val="12826158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1D877-366E-43B8-81BA-5D6890E4FD1F}" type="slidenum">
              <a:rPr lang="en-CA" smtClean="0"/>
              <a:pPr/>
              <a:t>19</a:t>
            </a:fld>
            <a:endParaRPr lang="en-CA"/>
          </a:p>
        </p:txBody>
      </p:sp>
    </p:spTree>
    <p:extLst>
      <p:ext uri="{BB962C8B-B14F-4D97-AF65-F5344CB8AC3E}">
        <p14:creationId xmlns:p14="http://schemas.microsoft.com/office/powerpoint/2010/main" val="2380385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1D877-366E-43B8-81BA-5D6890E4FD1F}" type="slidenum">
              <a:rPr lang="en-CA" smtClean="0"/>
              <a:pPr/>
              <a:t>2</a:t>
            </a:fld>
            <a:endParaRPr lang="en-CA"/>
          </a:p>
        </p:txBody>
      </p:sp>
    </p:spTree>
    <p:extLst>
      <p:ext uri="{BB962C8B-B14F-4D97-AF65-F5344CB8AC3E}">
        <p14:creationId xmlns:p14="http://schemas.microsoft.com/office/powerpoint/2010/main" val="18718054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1D877-366E-43B8-81BA-5D6890E4FD1F}" type="slidenum">
              <a:rPr lang="en-CA" smtClean="0"/>
              <a:pPr/>
              <a:t>20</a:t>
            </a:fld>
            <a:endParaRPr lang="en-CA"/>
          </a:p>
        </p:txBody>
      </p:sp>
    </p:spTree>
    <p:extLst>
      <p:ext uri="{BB962C8B-B14F-4D97-AF65-F5344CB8AC3E}">
        <p14:creationId xmlns:p14="http://schemas.microsoft.com/office/powerpoint/2010/main" val="12345302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1D877-366E-43B8-81BA-5D6890E4FD1F}" type="slidenum">
              <a:rPr lang="en-CA" smtClean="0"/>
              <a:pPr/>
              <a:t>21</a:t>
            </a:fld>
            <a:endParaRPr lang="en-CA"/>
          </a:p>
        </p:txBody>
      </p:sp>
    </p:spTree>
    <p:extLst>
      <p:ext uri="{BB962C8B-B14F-4D97-AF65-F5344CB8AC3E}">
        <p14:creationId xmlns:p14="http://schemas.microsoft.com/office/powerpoint/2010/main" val="1014332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1D877-366E-43B8-81BA-5D6890E4FD1F}" type="slidenum">
              <a:rPr lang="en-CA" smtClean="0"/>
              <a:pPr/>
              <a:t>22</a:t>
            </a:fld>
            <a:endParaRPr lang="en-CA"/>
          </a:p>
        </p:txBody>
      </p:sp>
    </p:spTree>
    <p:extLst>
      <p:ext uri="{BB962C8B-B14F-4D97-AF65-F5344CB8AC3E}">
        <p14:creationId xmlns:p14="http://schemas.microsoft.com/office/powerpoint/2010/main" val="12851530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1D877-366E-43B8-81BA-5D6890E4FD1F}" type="slidenum">
              <a:rPr lang="en-CA" smtClean="0"/>
              <a:pPr/>
              <a:t>23</a:t>
            </a:fld>
            <a:endParaRPr lang="en-CA"/>
          </a:p>
        </p:txBody>
      </p:sp>
    </p:spTree>
    <p:extLst>
      <p:ext uri="{BB962C8B-B14F-4D97-AF65-F5344CB8AC3E}">
        <p14:creationId xmlns:p14="http://schemas.microsoft.com/office/powerpoint/2010/main" val="26255910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1D877-366E-43B8-81BA-5D6890E4FD1F}" type="slidenum">
              <a:rPr lang="en-CA" smtClean="0"/>
              <a:pPr/>
              <a:t>24</a:t>
            </a:fld>
            <a:endParaRPr lang="en-CA"/>
          </a:p>
        </p:txBody>
      </p:sp>
    </p:spTree>
    <p:extLst>
      <p:ext uri="{BB962C8B-B14F-4D97-AF65-F5344CB8AC3E}">
        <p14:creationId xmlns:p14="http://schemas.microsoft.com/office/powerpoint/2010/main" val="31840242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1D877-366E-43B8-81BA-5D6890E4FD1F}" type="slidenum">
              <a:rPr lang="en-CA" smtClean="0"/>
              <a:pPr/>
              <a:t>25</a:t>
            </a:fld>
            <a:endParaRPr lang="en-CA"/>
          </a:p>
        </p:txBody>
      </p:sp>
    </p:spTree>
    <p:extLst>
      <p:ext uri="{BB962C8B-B14F-4D97-AF65-F5344CB8AC3E}">
        <p14:creationId xmlns:p14="http://schemas.microsoft.com/office/powerpoint/2010/main" val="19726710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1D877-366E-43B8-81BA-5D6890E4FD1F}" type="slidenum">
              <a:rPr lang="en-CA" smtClean="0"/>
              <a:pPr/>
              <a:t>26</a:t>
            </a:fld>
            <a:endParaRPr lang="en-CA"/>
          </a:p>
        </p:txBody>
      </p:sp>
    </p:spTree>
    <p:extLst>
      <p:ext uri="{BB962C8B-B14F-4D97-AF65-F5344CB8AC3E}">
        <p14:creationId xmlns:p14="http://schemas.microsoft.com/office/powerpoint/2010/main" val="17429125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1D877-366E-43B8-81BA-5D6890E4FD1F}" type="slidenum">
              <a:rPr lang="en-CA" smtClean="0"/>
              <a:pPr/>
              <a:t>27</a:t>
            </a:fld>
            <a:endParaRPr lang="en-CA"/>
          </a:p>
        </p:txBody>
      </p:sp>
    </p:spTree>
    <p:extLst>
      <p:ext uri="{BB962C8B-B14F-4D97-AF65-F5344CB8AC3E}">
        <p14:creationId xmlns:p14="http://schemas.microsoft.com/office/powerpoint/2010/main" val="34705608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1D877-366E-43B8-81BA-5D6890E4FD1F}" type="slidenum">
              <a:rPr lang="en-CA" smtClean="0"/>
              <a:pPr/>
              <a:t>28</a:t>
            </a:fld>
            <a:endParaRPr lang="en-CA"/>
          </a:p>
        </p:txBody>
      </p:sp>
    </p:spTree>
    <p:extLst>
      <p:ext uri="{BB962C8B-B14F-4D97-AF65-F5344CB8AC3E}">
        <p14:creationId xmlns:p14="http://schemas.microsoft.com/office/powerpoint/2010/main" val="24618002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1D877-366E-43B8-81BA-5D6890E4FD1F}" type="slidenum">
              <a:rPr lang="en-CA" smtClean="0"/>
              <a:pPr/>
              <a:t>29</a:t>
            </a:fld>
            <a:endParaRPr lang="en-CA"/>
          </a:p>
        </p:txBody>
      </p:sp>
    </p:spTree>
    <p:extLst>
      <p:ext uri="{BB962C8B-B14F-4D97-AF65-F5344CB8AC3E}">
        <p14:creationId xmlns:p14="http://schemas.microsoft.com/office/powerpoint/2010/main" val="1736088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1D877-366E-43B8-81BA-5D6890E4FD1F}" type="slidenum">
              <a:rPr lang="en-CA" smtClean="0"/>
              <a:pPr/>
              <a:t>3</a:t>
            </a:fld>
            <a:endParaRPr lang="en-CA"/>
          </a:p>
        </p:txBody>
      </p:sp>
    </p:spTree>
    <p:extLst>
      <p:ext uri="{BB962C8B-B14F-4D97-AF65-F5344CB8AC3E}">
        <p14:creationId xmlns:p14="http://schemas.microsoft.com/office/powerpoint/2010/main" val="20401164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1D877-366E-43B8-81BA-5D6890E4FD1F}" type="slidenum">
              <a:rPr lang="en-CA" smtClean="0"/>
              <a:pPr/>
              <a:t>30</a:t>
            </a:fld>
            <a:endParaRPr lang="en-CA"/>
          </a:p>
        </p:txBody>
      </p:sp>
    </p:spTree>
    <p:extLst>
      <p:ext uri="{BB962C8B-B14F-4D97-AF65-F5344CB8AC3E}">
        <p14:creationId xmlns:p14="http://schemas.microsoft.com/office/powerpoint/2010/main" val="28684060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1D877-366E-43B8-81BA-5D6890E4FD1F}" type="slidenum">
              <a:rPr lang="en-CA" smtClean="0"/>
              <a:pPr/>
              <a:t>31</a:t>
            </a:fld>
            <a:endParaRPr lang="en-CA"/>
          </a:p>
        </p:txBody>
      </p:sp>
    </p:spTree>
    <p:extLst>
      <p:ext uri="{BB962C8B-B14F-4D97-AF65-F5344CB8AC3E}">
        <p14:creationId xmlns:p14="http://schemas.microsoft.com/office/powerpoint/2010/main" val="97013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1D877-366E-43B8-81BA-5D6890E4FD1F}" type="slidenum">
              <a:rPr lang="en-CA" smtClean="0"/>
              <a:pPr/>
              <a:t>32</a:t>
            </a:fld>
            <a:endParaRPr lang="en-CA"/>
          </a:p>
        </p:txBody>
      </p:sp>
    </p:spTree>
    <p:extLst>
      <p:ext uri="{BB962C8B-B14F-4D97-AF65-F5344CB8AC3E}">
        <p14:creationId xmlns:p14="http://schemas.microsoft.com/office/powerpoint/2010/main" val="33498214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1D877-366E-43B8-81BA-5D6890E4FD1F}" type="slidenum">
              <a:rPr lang="en-CA" smtClean="0"/>
              <a:pPr/>
              <a:t>33</a:t>
            </a:fld>
            <a:endParaRPr lang="en-CA"/>
          </a:p>
        </p:txBody>
      </p:sp>
    </p:spTree>
    <p:extLst>
      <p:ext uri="{BB962C8B-B14F-4D97-AF65-F5344CB8AC3E}">
        <p14:creationId xmlns:p14="http://schemas.microsoft.com/office/powerpoint/2010/main" val="21075916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1D877-366E-43B8-81BA-5D6890E4FD1F}" type="slidenum">
              <a:rPr lang="en-CA" smtClean="0"/>
              <a:pPr/>
              <a:t>34</a:t>
            </a:fld>
            <a:endParaRPr lang="en-CA"/>
          </a:p>
        </p:txBody>
      </p:sp>
    </p:spTree>
    <p:extLst>
      <p:ext uri="{BB962C8B-B14F-4D97-AF65-F5344CB8AC3E}">
        <p14:creationId xmlns:p14="http://schemas.microsoft.com/office/powerpoint/2010/main" val="17074273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1D877-366E-43B8-81BA-5D6890E4FD1F}" type="slidenum">
              <a:rPr lang="en-CA" smtClean="0"/>
              <a:pPr/>
              <a:t>35</a:t>
            </a:fld>
            <a:endParaRPr lang="en-CA"/>
          </a:p>
        </p:txBody>
      </p:sp>
    </p:spTree>
    <p:extLst>
      <p:ext uri="{BB962C8B-B14F-4D97-AF65-F5344CB8AC3E}">
        <p14:creationId xmlns:p14="http://schemas.microsoft.com/office/powerpoint/2010/main" val="19886428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1D877-366E-43B8-81BA-5D6890E4FD1F}" type="slidenum">
              <a:rPr lang="en-CA" smtClean="0"/>
              <a:pPr/>
              <a:t>36</a:t>
            </a:fld>
            <a:endParaRPr lang="en-CA"/>
          </a:p>
        </p:txBody>
      </p:sp>
    </p:spTree>
    <p:extLst>
      <p:ext uri="{BB962C8B-B14F-4D97-AF65-F5344CB8AC3E}">
        <p14:creationId xmlns:p14="http://schemas.microsoft.com/office/powerpoint/2010/main" val="2228269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1D877-366E-43B8-81BA-5D6890E4FD1F}" type="slidenum">
              <a:rPr lang="en-CA" smtClean="0"/>
              <a:pPr/>
              <a:t>4</a:t>
            </a:fld>
            <a:endParaRPr lang="en-CA"/>
          </a:p>
        </p:txBody>
      </p:sp>
    </p:spTree>
    <p:extLst>
      <p:ext uri="{BB962C8B-B14F-4D97-AF65-F5344CB8AC3E}">
        <p14:creationId xmlns:p14="http://schemas.microsoft.com/office/powerpoint/2010/main" val="270774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1D877-366E-43B8-81BA-5D6890E4FD1F}" type="slidenum">
              <a:rPr lang="en-CA" smtClean="0"/>
              <a:pPr/>
              <a:t>5</a:t>
            </a:fld>
            <a:endParaRPr lang="en-CA"/>
          </a:p>
        </p:txBody>
      </p:sp>
    </p:spTree>
    <p:extLst>
      <p:ext uri="{BB962C8B-B14F-4D97-AF65-F5344CB8AC3E}">
        <p14:creationId xmlns:p14="http://schemas.microsoft.com/office/powerpoint/2010/main" val="1245721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1D877-366E-43B8-81BA-5D6890E4FD1F}" type="slidenum">
              <a:rPr lang="en-CA" smtClean="0"/>
              <a:pPr/>
              <a:t>6</a:t>
            </a:fld>
            <a:endParaRPr lang="en-CA"/>
          </a:p>
        </p:txBody>
      </p:sp>
    </p:spTree>
    <p:extLst>
      <p:ext uri="{BB962C8B-B14F-4D97-AF65-F5344CB8AC3E}">
        <p14:creationId xmlns:p14="http://schemas.microsoft.com/office/powerpoint/2010/main" val="2076434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1D877-366E-43B8-81BA-5D6890E4FD1F}" type="slidenum">
              <a:rPr lang="en-CA" smtClean="0"/>
              <a:pPr/>
              <a:t>7</a:t>
            </a:fld>
            <a:endParaRPr lang="en-CA"/>
          </a:p>
        </p:txBody>
      </p:sp>
    </p:spTree>
    <p:extLst>
      <p:ext uri="{BB962C8B-B14F-4D97-AF65-F5344CB8AC3E}">
        <p14:creationId xmlns:p14="http://schemas.microsoft.com/office/powerpoint/2010/main" val="2409771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1D877-366E-43B8-81BA-5D6890E4FD1F}" type="slidenum">
              <a:rPr lang="en-CA" smtClean="0"/>
              <a:pPr/>
              <a:t>8</a:t>
            </a:fld>
            <a:endParaRPr lang="en-CA"/>
          </a:p>
        </p:txBody>
      </p:sp>
    </p:spTree>
    <p:extLst>
      <p:ext uri="{BB962C8B-B14F-4D97-AF65-F5344CB8AC3E}">
        <p14:creationId xmlns:p14="http://schemas.microsoft.com/office/powerpoint/2010/main" val="3967894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BC01D877-366E-43B8-81BA-5D6890E4FD1F}" type="slidenum">
              <a:rPr lang="en-CA" smtClean="0"/>
              <a:pPr/>
              <a:t>9</a:t>
            </a:fld>
            <a:endParaRPr lang="en-CA"/>
          </a:p>
        </p:txBody>
      </p:sp>
    </p:spTree>
    <p:extLst>
      <p:ext uri="{BB962C8B-B14F-4D97-AF65-F5344CB8AC3E}">
        <p14:creationId xmlns:p14="http://schemas.microsoft.com/office/powerpoint/2010/main" val="2768313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9C98E6C7-9DB4-4C5A-9653-AF24CA5BE022}" type="datetime1">
              <a:rPr lang="en-CA" smtClean="0"/>
              <a:pPr/>
              <a:t>2020-09-09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A761993-0337-44FF-BD9A-C82FCFA64B56}"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02725D7-31BA-4CDF-9FA0-364D6BC0B41B}" type="datetime1">
              <a:rPr lang="en-CA" smtClean="0"/>
              <a:pPr/>
              <a:t>2020-09-09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A761993-0337-44FF-BD9A-C82FCFA64B56}"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D3E92B3-5C47-48E4-ACAA-759EA00A8A39}" type="datetime1">
              <a:rPr lang="en-CA" smtClean="0"/>
              <a:pPr/>
              <a:t>2020-09-09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A761993-0337-44FF-BD9A-C82FCFA64B56}"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0926D3C-AABB-405F-B3E4-F6C05B910C1A}" type="datetime1">
              <a:rPr lang="en-CA" smtClean="0"/>
              <a:pPr/>
              <a:t>2020-09-09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A761993-0337-44FF-BD9A-C82FCFA64B56}"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7AF47C-D16D-46FF-AB12-A6035A8759A4}" type="datetime1">
              <a:rPr lang="en-CA" smtClean="0"/>
              <a:pPr/>
              <a:t>2020-09-09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A761993-0337-44FF-BD9A-C82FCFA64B56}"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DE77AF8E-D5E5-4CD0-8012-26090BF678B7}" type="datetime1">
              <a:rPr lang="en-CA" smtClean="0"/>
              <a:pPr/>
              <a:t>2020-09-09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A761993-0337-44FF-BD9A-C82FCFA64B56}"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B1C8A161-CD17-47CB-873F-DA77D4C6871F}" type="datetime1">
              <a:rPr lang="en-CA" smtClean="0"/>
              <a:pPr/>
              <a:t>2020-09-09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0A761993-0337-44FF-BD9A-C82FCFA64B56}"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DAC3E2F8-F395-462F-8EE1-748C5FB4784F}" type="datetime1">
              <a:rPr lang="en-CA" smtClean="0"/>
              <a:pPr/>
              <a:t>2020-09-09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0A761993-0337-44FF-BD9A-C82FCFA64B56}"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EB5C31-A34F-4180-9FB0-FD75CFD8EDA0}" type="datetime1">
              <a:rPr lang="en-CA" smtClean="0"/>
              <a:pPr/>
              <a:t>2020-09-09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0A761993-0337-44FF-BD9A-C82FCFA64B56}"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D2C415-F640-4BC8-A5BD-43A5CBCA1AA4}" type="datetime1">
              <a:rPr lang="en-CA" smtClean="0"/>
              <a:pPr/>
              <a:t>2020-09-09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A761993-0337-44FF-BD9A-C82FCFA64B56}"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F35442-10EA-48C2-BAC2-92EBA89AF71E}" type="datetime1">
              <a:rPr lang="en-CA" smtClean="0"/>
              <a:pPr/>
              <a:t>2020-09-09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A761993-0337-44FF-BD9A-C82FCFA64B56}"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3D6BD6-6C10-4276-A13B-D85835B21D4A}" type="datetime1">
              <a:rPr lang="en-CA" smtClean="0"/>
              <a:pPr/>
              <a:t>2020-09-09</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761993-0337-44FF-BD9A-C82FCFA64B56}"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www.google.ca/url?sa=i&amp;rct=j&amp;q=&amp;esrc=s&amp;frm=1&amp;source=images&amp;cd=&amp;cad=rja&amp;uact=8&amp;ved=0CAcQjRxqFQoTCMqR5fXBiMYCFccDkgodfbEADw&amp;url=http://www.slideshare.net/Desk/50-facts-that-will-make-businesses-rethink-their-customer-service&amp;ei=N_R5VYqaNMeHyAT94oJ4&amp;psig=AFQjCNGJeLLR3DxT0z9Eyy3Wn9_U4fttmA&amp;ust=1434142073233909"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8" Type="http://schemas.openxmlformats.org/officeDocument/2006/relationships/hyperlink" Target="mailto:Raiche.Jennifer@midlandtransport.com" TargetMode="External"/><Relationship Id="rId13" Type="http://schemas.openxmlformats.org/officeDocument/2006/relationships/hyperlink" Target="mailto:erica.dolan@vitran.com" TargetMode="External"/><Relationship Id="rId18" Type="http://schemas.openxmlformats.org/officeDocument/2006/relationships/hyperlink" Target="http://www.dayross.ca/Forms/TrackShipment.aspx" TargetMode="External"/><Relationship Id="rId3" Type="http://schemas.openxmlformats.org/officeDocument/2006/relationships/image" Target="../media/image2.png"/><Relationship Id="rId7" Type="http://schemas.openxmlformats.org/officeDocument/2006/relationships/hyperlink" Target="mailto:Jones.Natalie@midlandtransport.com" TargetMode="External"/><Relationship Id="rId12" Type="http://schemas.openxmlformats.org/officeDocument/2006/relationships/hyperlink" Target="mailto:narinder.sharma@vitran.com" TargetMode="External"/><Relationship Id="rId17" Type="http://schemas.openxmlformats.org/officeDocument/2006/relationships/hyperlink" Target="mailto:TLC@dayandrossinc.ca" TargetMode="External"/><Relationship Id="rId2" Type="http://schemas.openxmlformats.org/officeDocument/2006/relationships/notesSlide" Target="../notesSlides/notesSlide19.xml"/><Relationship Id="rId16" Type="http://schemas.openxmlformats.org/officeDocument/2006/relationships/hyperlink" Target="mailto:rebecca.ward@dayandrossinc.ca" TargetMode="External"/><Relationship Id="rId1" Type="http://schemas.openxmlformats.org/officeDocument/2006/relationships/slideLayout" Target="../slideLayouts/slideLayout2.xml"/><Relationship Id="rId6" Type="http://schemas.openxmlformats.org/officeDocument/2006/relationships/hyperlink" Target="http://www.loomis-express.com/ca/wfTrackingForm.aspx" TargetMode="External"/><Relationship Id="rId11" Type="http://schemas.openxmlformats.org/officeDocument/2006/relationships/hyperlink" Target="mailto:TorCustomerService@vitran.com" TargetMode="External"/><Relationship Id="rId5" Type="http://schemas.openxmlformats.org/officeDocument/2006/relationships/hyperlink" Target="mailto:Anna.DeAngelis@loomis-express.com" TargetMode="External"/><Relationship Id="rId15" Type="http://schemas.openxmlformats.org/officeDocument/2006/relationships/hyperlink" Target="mailto:Kevin.FRIESEN@dayandrossinc.ca" TargetMode="External"/><Relationship Id="rId10" Type="http://schemas.openxmlformats.org/officeDocument/2006/relationships/hyperlink" Target="https://www.midlandtransport.com/ShipmentInquiry.aspx" TargetMode="External"/><Relationship Id="rId19" Type="http://schemas.openxmlformats.org/officeDocument/2006/relationships/hyperlink" Target="http://205.200.119.2/scripts/cgiip.exe/protrace.htm" TargetMode="External"/><Relationship Id="rId4" Type="http://schemas.openxmlformats.org/officeDocument/2006/relationships/hyperlink" Target="mailto:Preferred@loomis-express.com" TargetMode="External"/><Relationship Id="rId9" Type="http://schemas.openxmlformats.org/officeDocument/2006/relationships/hyperlink" Target="mailto:customerservice@midlandtransport.com" TargetMode="External"/><Relationship Id="rId14" Type="http://schemas.openxmlformats.org/officeDocument/2006/relationships/hyperlink" Target="http://www.vitranexpress.com/canadian_ltl/home/index.ht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www.google.ca/url?sa=i&amp;rct=j&amp;q=&amp;esrc=s&amp;frm=1&amp;source=images&amp;cd=&amp;cad=rja&amp;uact=8&amp;ved=0CAcQjRxqFQoTCOmDhbK9iMYCFQo2kgodQyUAEQ&amp;url=http://exploreguides.conestogac.on.ca/media&amp;ei=eO95VennAYrsyATDyoCIAQ&amp;psig=AFQjCNHDz3gbTprEwoFO3WR3esWsxo0qRw&amp;ust=1434140865960794"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www.google.ca/url?sa=i&amp;rct=j&amp;q=&amp;esrc=s&amp;frm=1&amp;source=images&amp;cd=&amp;cad=rja&amp;uact=8&amp;ved=0CAcQjRxqFQoTCIGLzrbEiMYCFQZRkgodaJgAdA&amp;url=http://communicatebetterblog.com/one-customer-service-do-and-one-dont/&amp;ei=2PZ5VYG_KIaiyQTosIKgBw&amp;psig=AFQjCNG8vU-P2UzbB4m4zqoP2o5NjiFH4A&amp;ust=1434142800814832"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hyperlink" Target="http://www.google.ca/url?sa=i&amp;rct=j&amp;q=&amp;esrc=s&amp;frm=1&amp;source=images&amp;cd=&amp;cad=rja&amp;uact=8&amp;ved=0CAcQjRxqFQoTCMzRzPTJiMYCFRAUkgodYQsByQ&amp;url=http://www.forpressrelease.com/forpressrelease-274600-long-distance-movers-offer-guaranteed-delivery-time-frame-with-cash-back-warranty.html&amp;ei=mPx5VcylM5CoyAThloTIDA&amp;psig=AFQjCNFkL9H-hFmziXyGOjCAhapOFoW_Mg&amp;ust=1434144216103503"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1.gif"/><Relationship Id="rId4" Type="http://schemas.openxmlformats.org/officeDocument/2006/relationships/hyperlink" Target="http://www.google.ca/url?sa=i&amp;rct=j&amp;q=&amp;esrc=s&amp;frm=1&amp;source=images&amp;cd=&amp;cad=rja&amp;uact=8&amp;ved=0CAcQjRxqFQoTCNGViOzbisYCFYWbiAodGtEAOg&amp;url=http://www.glasbergen.com/office-cartoons-2/&amp;ei=1ht7VdHSD4W3ogSaooPQAw&amp;bvm=bv.95515949,d.aWw&amp;psig=AFQjCNGSg7ii9f__yAVeAeWkQtQbqO3now&amp;ust=1434217469445974"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hyperlink" Target="http://www.google.ca/url?sa=i&amp;rct=j&amp;q=&amp;esrc=s&amp;frm=1&amp;source=images&amp;cd=&amp;cad=rja&amp;uact=8&amp;ved=0CAcQjRxqFQoTCJvWnrfdisYCFUMpiAodJ_0AOQ&amp;url=http://www.simplyrealmoms.com/posts/wanted-better-wireless-provider-customer-service/img_8005/&amp;ei=gB17VZuWFcPSoASn-oPIAw&amp;bvm=bv.95515949,d.aWw&amp;psig=AFQjCNEU1yErBHLDiX2PjgGyjiZn_Z0hag&amp;ust=1434218107237983"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www.google.ca/url?sa=i&amp;rct=j&amp;q=&amp;esrc=s&amp;frm=1&amp;source=images&amp;cd=&amp;cad=rja&amp;uact=8&amp;ved=0CAcQjRxqFQoTCKLlwPfwisYCFVGXiAod1MUALw&amp;url=https://guywitharandomthoughts.wordpress.com/2014/03/29/v1-12/&amp;ei=8zF7VeKfGNGuogTUi4P4Ag&amp;psig=AFQjCNF2mqxVacQLzWU-Q58AisCIX0Rdhw&amp;ust=1434223330134655" TargetMode="External"/><Relationship Id="rId5" Type="http://schemas.openxmlformats.org/officeDocument/2006/relationships/image" Target="../media/image24.jpeg"/><Relationship Id="rId4" Type="http://schemas.openxmlformats.org/officeDocument/2006/relationships/hyperlink" Target="https://www.google.ca/url?sa=i&amp;rct=j&amp;q=&amp;esrc=s&amp;frm=1&amp;source=images&amp;cd=&amp;cad=rja&amp;uact=8&amp;ved=0CAcQjRxqFQoTCKWr6ufvisYCFUKiiAods5wATA&amp;url=https://www.pinterest.com/mspickelmier/calvin-and-hobbes/&amp;ei=xjB7VaWwBcLEogSzuYLgBA&amp;psig=AFQjCNGRuYBbgjxJDbvNo5mvLiOA9HAaaQ&amp;ust=1434223136197367"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s://www.google.ca/url?sa=i&amp;rct=j&amp;q=&amp;esrc=s&amp;frm=1&amp;source=images&amp;cd=&amp;cad=rja&amp;uact=8&amp;ved=0CAcQjRxqFQoTCOmDhbK9iMYCFQo2kgodQyUAEQ&amp;url=https://www.pinterest.com/triciarobb73/hr/&amp;ei=eO95VennAYrsyATDyoCIAQ&amp;psig=AFQjCNHDz3gbTprEwoFO3WR3esWsxo0qRw&amp;ust=1434140865960794" TargetMode="External"/></Relationships>
</file>

<file path=ppt/slides/_rels/slide30.xml.rels><?xml version="1.0" encoding="UTF-8" standalone="yes"?>
<Relationships xmlns="http://schemas.openxmlformats.org/package/2006/relationships"><Relationship Id="rId8" Type="http://schemas.openxmlformats.org/officeDocument/2006/relationships/hyperlink" Target="http://www.google.ca/url?sa=i&amp;rct=j&amp;q=&amp;esrc=s&amp;frm=1&amp;source=images&amp;cd=&amp;cad=rja&amp;uact=8&amp;ved=0CAcQjRxqFQoTCMv4tu31isYCFdgziAodlVUJPg&amp;url=http://www.bracknellforesthomes.org.uk/&amp;ei=HDd7Vcv6GtjnoASVq6XwAw&amp;psig=AFQjCNFSyK413ABoeIknxNFpWZ4nmNHWxQ&amp;ust=1434224036891587" TargetMode="External"/><Relationship Id="rId3" Type="http://schemas.openxmlformats.org/officeDocument/2006/relationships/image" Target="../media/image2.png"/><Relationship Id="rId7"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www.google.ca/url?sa=i&amp;rct=j&amp;q=&amp;esrc=s&amp;frm=1&amp;source=images&amp;cd=&amp;cad=rja&amp;uact=8&amp;ved=0CAcQjRxqFQoTCMrTyfPyisYCFY6aiAodEBQAXg&amp;url=http://thejaggedword.com/2014/12/09/dont-calm-down/&amp;ei=BDR7VcrBAY61ogSQqIDwBQ&amp;psig=AFQjCNH-Lr7WPKPcAozwBYYrP3x0WiwP7A&amp;ust=1434223899671419" TargetMode="External"/><Relationship Id="rId5" Type="http://schemas.openxmlformats.org/officeDocument/2006/relationships/hyperlink" Target="http://www.google.ca/url?sa=i&amp;rct=j&amp;q=&amp;esrc=s&amp;frm=1&amp;source=images&amp;cd=&amp;cad=rja&amp;uact=8&amp;ved=0CAcQjRxqFQoTCIim3urxisYCFU8viAodL-oLNw&amp;url=http://www.sodahead.com/living/are-you-a-calm-person/question-914215/&amp;ei=5TJ7VcifA8_eoASv1K-4Aw&amp;psig=AFQjCNHp-jtnjHnjdRjQYR1cnTHS1I4Y3g&amp;ust=1434223659471228" TargetMode="External"/><Relationship Id="rId4" Type="http://schemas.openxmlformats.org/officeDocument/2006/relationships/hyperlink" Target="http://www.google.ca/url?sa=i&amp;rct=j&amp;q=&amp;esrc=s&amp;frm=1&amp;source=images&amp;cd=&amp;cad=rja&amp;uact=8&amp;ved=0CAcQjRxqFQoTCJaZtajxisYCFRYwiAod_XoGMA&amp;url=http://www.sodahead.com/entertainment/when-u-get-nervous-what-do-u-do-to-calm-down/question-1062259/&amp;ei=WTJ7VdaIO5bgoAT99ZmAAw&amp;psig=AFQjCNF0eb6Cu8C33Hlscah9OdqQmTmm4Q&amp;ust=1434223542298013" TargetMode="External"/><Relationship Id="rId9" Type="http://schemas.openxmlformats.org/officeDocument/2006/relationships/image" Target="../media/image27.jpe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hyperlink" Target="http://www.peacemaker-coach.com/Tip-of-the-Week-Don't-Land.php"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hyperlink" Target="http://www.google.ca/url?sa=i&amp;rct=j&amp;q=&amp;esrc=s&amp;frm=1&amp;source=images&amp;cd=&amp;cad=rja&amp;uact=8&amp;ved=0CAcQjRxqFQoTCJPR0e_2isYCFY08iAodMAADMw&amp;url=http://www.superoffice.com/blog/take-care-of-your-customers/&amp;ei=LTh7VdOGH435oASwgIyYAw&amp;psig=AFQjCNHm7YqSQxf7pUU2Rs7X3UALpneHSg&amp;ust=1434225007177795" TargetMode="External"/><Relationship Id="rId4" Type="http://schemas.openxmlformats.org/officeDocument/2006/relationships/image" Target="../media/image29.gif"/></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hyperlink" Target="http://www.google.ca/url?sa=i&amp;rct=j&amp;q=&amp;esrc=s&amp;frm=1&amp;source=images&amp;cd=&amp;cad=rja&amp;uact=8&amp;ved=0CAcQjRxqFQoTCOjn_OX3isYCFdIsiAoddzsHNQ&amp;url=http://subiz.com/blog/top-dos-and-donts-in-customer-service-phrases-to-improve-relationship-with-customers.html&amp;ei=JTl7VajBKdLZoAT39pyoAw&amp;bvm=bv.95515949,d.aWw&amp;psig=AFQjCNEEjUyNB_ikijj_IDHMqeKl5jXO2g&amp;ust=1434225271700615"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s://www.google.ca/url?sa=i&amp;rct=j&amp;q=&amp;esrc=s&amp;frm=1&amp;source=images&amp;cd=&amp;ved=0CAcQjRxqFQoTCN_2o9y_iMYCFQVCkgod6P4AKQ&amp;url=https://www.pinterest.com/pin/329114685239337728/&amp;ei=6fF5VZ_eHYWEyQTo_YPIAg&amp;psig=AFQjCNGrrRhe5hDP4Ujj7LXJU83ccxu71w&amp;ust=143414122797450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www.google.ca/url?sa=i&amp;rct=j&amp;q=&amp;esrc=s&amp;frm=1&amp;source=images&amp;cd=&amp;cad=rja&amp;uact=8&amp;ved=0CAcQjRxqFQoTCNqt1eXAiMYCFYNXkgodMbkGNw&amp;url=http://www.123rf.com/photo_18910198_a-3d-man-thinking-seated-on-a-phone-call.html&amp;ei=CfN5VZqFJYOvyQSx8pq4Aw&amp;psig=AFQjCNHTAQiD-rklo95TezqhefnitS9YGg&amp;ust=1434141742473897"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87624" y="2708920"/>
            <a:ext cx="6768752" cy="720080"/>
          </a:xfrm>
        </p:spPr>
        <p:txBody>
          <a:bodyPr>
            <a:normAutofit fontScale="85000" lnSpcReduction="10000"/>
          </a:bodyPr>
          <a:lstStyle/>
          <a:p>
            <a:r>
              <a:rPr lang="en-CA" b="1" dirty="0" smtClean="0">
                <a:solidFill>
                  <a:schemeClr val="accent6"/>
                </a:solidFill>
              </a:rPr>
              <a:t>CUSTOMER SERVICE &amp; LAST MILE DELIVERY</a:t>
            </a:r>
          </a:p>
          <a:p>
            <a:endParaRPr lang="en-CA" dirty="0"/>
          </a:p>
        </p:txBody>
      </p:sp>
      <p:pic>
        <p:nvPicPr>
          <p:cNvPr id="4" name="Picture 5" descr="Frontier SCS logo"/>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51520" y="5301208"/>
            <a:ext cx="3889375" cy="1019175"/>
          </a:xfrm>
          <a:prstGeom prst="rect">
            <a:avLst/>
          </a:prstGeom>
          <a:noFill/>
          <a:ln w="9525">
            <a:noFill/>
            <a:miter lim="800000"/>
            <a:headEnd/>
            <a:tailEnd/>
          </a:ln>
        </p:spPr>
      </p:pic>
      <p:pic>
        <p:nvPicPr>
          <p:cNvPr id="7" name="Picture 1"/>
          <p:cNvPicPr>
            <a:picLocks noChangeAspect="1" noChangeArrowheads="1"/>
          </p:cNvPicPr>
          <p:nvPr/>
        </p:nvPicPr>
        <p:blipFill>
          <a:blip r:embed="rId4" cstate="print"/>
          <a:srcRect/>
          <a:stretch>
            <a:fillRect/>
          </a:stretch>
        </p:blipFill>
        <p:spPr bwMode="auto">
          <a:xfrm>
            <a:off x="251520" y="2636912"/>
            <a:ext cx="8676456" cy="72008"/>
          </a:xfrm>
          <a:prstGeom prst="rect">
            <a:avLst/>
          </a:prstGeom>
          <a:noFill/>
          <a:ln w="9525">
            <a:noFill/>
            <a:miter lim="800000"/>
            <a:headEnd/>
            <a:tailEnd/>
          </a:ln>
        </p:spPr>
      </p:pic>
      <p:pic>
        <p:nvPicPr>
          <p:cNvPr id="8" name="Picture 1"/>
          <p:cNvPicPr>
            <a:picLocks noChangeAspect="1" noChangeArrowheads="1"/>
          </p:cNvPicPr>
          <p:nvPr/>
        </p:nvPicPr>
        <p:blipFill>
          <a:blip r:embed="rId4" cstate="print"/>
          <a:srcRect/>
          <a:stretch>
            <a:fillRect/>
          </a:stretch>
        </p:blipFill>
        <p:spPr bwMode="auto">
          <a:xfrm>
            <a:off x="251520" y="3356992"/>
            <a:ext cx="8676456" cy="72008"/>
          </a:xfrm>
          <a:prstGeom prst="rect">
            <a:avLst/>
          </a:prstGeom>
          <a:noFill/>
          <a:ln w="9525">
            <a:noFill/>
            <a:miter lim="800000"/>
            <a:headEnd/>
            <a:tailEnd/>
          </a:ln>
        </p:spPr>
      </p:pic>
      <p:sp>
        <p:nvSpPr>
          <p:cNvPr id="6" name="Slide Number Placeholder 5"/>
          <p:cNvSpPr>
            <a:spLocks noGrp="1"/>
          </p:cNvSpPr>
          <p:nvPr>
            <p:ph type="sldNum" sz="quarter" idx="12"/>
          </p:nvPr>
        </p:nvSpPr>
        <p:spPr>
          <a:xfrm>
            <a:off x="8028384" y="6356350"/>
            <a:ext cx="658416" cy="365125"/>
          </a:xfrm>
        </p:spPr>
        <p:txBody>
          <a:bodyPr/>
          <a:lstStyle/>
          <a:p>
            <a:fld id="{0A761993-0337-44FF-BD9A-C82FCFA64B56}" type="slidenum">
              <a:rPr lang="en-CA" smtClean="0"/>
              <a:pPr/>
              <a:t>1</a:t>
            </a:fld>
            <a:endParaRPr lang="en-CA" dirty="0"/>
          </a:p>
        </p:txBody>
      </p:sp>
      <p:sp>
        <p:nvSpPr>
          <p:cNvPr id="9" name="Footer Placeholder 8"/>
          <p:cNvSpPr>
            <a:spLocks noGrp="1"/>
          </p:cNvSpPr>
          <p:nvPr>
            <p:ph type="ftr" sz="quarter" idx="11"/>
          </p:nvPr>
        </p:nvSpPr>
        <p:spPr>
          <a:xfrm>
            <a:off x="4860032" y="6381328"/>
            <a:ext cx="3456384" cy="365125"/>
          </a:xfrm>
        </p:spPr>
        <p:txBody>
          <a:bodyPr/>
          <a:lstStyle/>
          <a:p>
            <a:r>
              <a:rPr lang="en-CA" dirty="0" smtClean="0"/>
              <a:t>By Suzette Gonzales</a:t>
            </a:r>
            <a:endParaRPr lang="en-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cstate="print"/>
          <a:srcRect/>
          <a:stretch>
            <a:fillRect/>
          </a:stretch>
        </p:blipFill>
        <p:spPr bwMode="auto">
          <a:xfrm>
            <a:off x="0" y="0"/>
            <a:ext cx="9144000" cy="1590675"/>
          </a:xfrm>
          <a:prstGeom prst="rect">
            <a:avLst/>
          </a:prstGeom>
          <a:noFill/>
          <a:ln w="9525">
            <a:noFill/>
            <a:miter lim="800000"/>
            <a:headEnd/>
            <a:tailEnd/>
          </a:ln>
        </p:spPr>
      </p:pic>
      <p:sp>
        <p:nvSpPr>
          <p:cNvPr id="3" name="Content Placeholder 2"/>
          <p:cNvSpPr>
            <a:spLocks noGrp="1"/>
          </p:cNvSpPr>
          <p:nvPr>
            <p:ph idx="1"/>
          </p:nvPr>
        </p:nvSpPr>
        <p:spPr>
          <a:xfrm>
            <a:off x="457200" y="476672"/>
            <a:ext cx="8229600" cy="4464496"/>
          </a:xfrm>
        </p:spPr>
        <p:txBody>
          <a:bodyPr>
            <a:normAutofit/>
          </a:bodyPr>
          <a:lstStyle/>
          <a:p>
            <a:pPr algn="ctr">
              <a:buNone/>
            </a:pPr>
            <a:r>
              <a:rPr lang="en-US" b="1" u="sng" dirty="0" smtClean="0"/>
              <a:t>How to put the caller on hold</a:t>
            </a:r>
          </a:p>
          <a:p>
            <a:pPr algn="ctr">
              <a:buNone/>
            </a:pPr>
            <a:endParaRPr lang="en-CA" sz="2800" dirty="0"/>
          </a:p>
          <a:p>
            <a:pPr>
              <a:buNone/>
            </a:pPr>
            <a:r>
              <a:rPr lang="en-US" sz="2400" b="1" i="1" dirty="0" smtClean="0"/>
              <a:t>Putting someone on hold:</a:t>
            </a:r>
            <a:endParaRPr lang="en-CA" sz="2400" dirty="0" smtClean="0"/>
          </a:p>
          <a:p>
            <a:r>
              <a:rPr lang="en-US" sz="2000" dirty="0" smtClean="0"/>
              <a:t>Advise the caller that you are putting them on hold </a:t>
            </a:r>
            <a:endParaRPr lang="en-CA" sz="2000" dirty="0" smtClean="0"/>
          </a:p>
          <a:p>
            <a:r>
              <a:rPr lang="en-US" sz="2000" dirty="0" smtClean="0"/>
              <a:t>Let them know how long the wait will be</a:t>
            </a:r>
            <a:endParaRPr lang="en-CA" sz="2000" dirty="0" smtClean="0"/>
          </a:p>
          <a:p>
            <a:r>
              <a:rPr lang="en-US" sz="2000" dirty="0" smtClean="0"/>
              <a:t>Do not put them on hold more than a couple of minutes without checking on them, retrieve the call and advise them they will be on hold longer.</a:t>
            </a:r>
            <a:endParaRPr lang="en-CA" sz="2000" dirty="0" smtClean="0"/>
          </a:p>
          <a:p>
            <a:r>
              <a:rPr lang="en-US" sz="2000" dirty="0" smtClean="0"/>
              <a:t>Giving them the option of calling them back at a set time if you are unsure of getting a response to them right away.</a:t>
            </a:r>
            <a:endParaRPr lang="en-CA" sz="2000" dirty="0" smtClean="0"/>
          </a:p>
          <a:p>
            <a:r>
              <a:rPr lang="en-US" sz="2000" dirty="0" smtClean="0"/>
              <a:t>Remember to thank them for holding</a:t>
            </a:r>
            <a:endParaRPr lang="en-CA" sz="2000" dirty="0" smtClean="0"/>
          </a:p>
          <a:p>
            <a:pPr algn="ctr">
              <a:buNone/>
            </a:pPr>
            <a:endParaRPr lang="en-CA" b="1" u="sng" dirty="0"/>
          </a:p>
        </p:txBody>
      </p:sp>
      <p:sp>
        <p:nvSpPr>
          <p:cNvPr id="4" name="Slide Number Placeholder 3"/>
          <p:cNvSpPr>
            <a:spLocks noGrp="1"/>
          </p:cNvSpPr>
          <p:nvPr>
            <p:ph type="sldNum" sz="quarter" idx="12"/>
          </p:nvPr>
        </p:nvSpPr>
        <p:spPr/>
        <p:txBody>
          <a:bodyPr/>
          <a:lstStyle/>
          <a:p>
            <a:fld id="{0A761993-0337-44FF-BD9A-C82FCFA64B56}" type="slidenum">
              <a:rPr lang="en-CA" smtClean="0"/>
              <a:pPr/>
              <a:t>10</a:t>
            </a:fld>
            <a:endParaRPr lang="en-CA"/>
          </a:p>
        </p:txBody>
      </p:sp>
      <p:pic>
        <p:nvPicPr>
          <p:cNvPr id="21506" name="Picture 2" descr="http://image.slidesharecdn.com/50customerservicefacts-130528153830-phpapp02/95/50-facts-that-will-make-businesses-rethink-their-customer-service-54-638.jpg?cb=1377789603">
            <a:hlinkClick r:id="rId4"/>
          </p:cNvPr>
          <p:cNvPicPr>
            <a:picLocks noChangeAspect="1" noChangeArrowheads="1"/>
          </p:cNvPicPr>
          <p:nvPr/>
        </p:nvPicPr>
        <p:blipFill>
          <a:blip r:embed="rId5" cstate="print"/>
          <a:srcRect/>
          <a:stretch>
            <a:fillRect/>
          </a:stretch>
        </p:blipFill>
        <p:spPr bwMode="auto">
          <a:xfrm>
            <a:off x="5580112" y="4077072"/>
            <a:ext cx="3314700" cy="248602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cstate="print"/>
          <a:srcRect/>
          <a:stretch>
            <a:fillRect/>
          </a:stretch>
        </p:blipFill>
        <p:spPr bwMode="auto">
          <a:xfrm>
            <a:off x="0" y="0"/>
            <a:ext cx="9144000" cy="1590675"/>
          </a:xfrm>
          <a:prstGeom prst="rect">
            <a:avLst/>
          </a:prstGeom>
          <a:noFill/>
          <a:ln w="9525">
            <a:noFill/>
            <a:miter lim="800000"/>
            <a:headEnd/>
            <a:tailEnd/>
          </a:ln>
        </p:spPr>
      </p:pic>
      <p:sp>
        <p:nvSpPr>
          <p:cNvPr id="3" name="Content Placeholder 2"/>
          <p:cNvSpPr>
            <a:spLocks noGrp="1"/>
          </p:cNvSpPr>
          <p:nvPr>
            <p:ph idx="1"/>
          </p:nvPr>
        </p:nvSpPr>
        <p:spPr>
          <a:xfrm>
            <a:off x="457200" y="476672"/>
            <a:ext cx="8229600" cy="5904656"/>
          </a:xfrm>
        </p:spPr>
        <p:txBody>
          <a:bodyPr>
            <a:normAutofit lnSpcReduction="10000"/>
          </a:bodyPr>
          <a:lstStyle/>
          <a:p>
            <a:pPr algn="ctr">
              <a:buNone/>
            </a:pPr>
            <a:r>
              <a:rPr lang="en-US" b="1" i="1" u="sng" dirty="0" smtClean="0"/>
              <a:t>Shipment tracking:</a:t>
            </a:r>
          </a:p>
          <a:p>
            <a:pPr algn="ctr">
              <a:buNone/>
            </a:pPr>
            <a:r>
              <a:rPr lang="en-US" sz="2800" b="1" i="1" dirty="0" smtClean="0"/>
              <a:t>Searching Customer/Consumer on Track &amp; Trace Site</a:t>
            </a:r>
          </a:p>
          <a:p>
            <a:pPr algn="ctr">
              <a:buNone/>
            </a:pPr>
            <a:endParaRPr lang="en-CA" b="1" u="sng" dirty="0"/>
          </a:p>
          <a:p>
            <a:pPr algn="ctr">
              <a:buNone/>
            </a:pPr>
            <a:r>
              <a:rPr lang="en-US" sz="2000" b="1" i="1" dirty="0" smtClean="0"/>
              <a:t>To </a:t>
            </a:r>
            <a:r>
              <a:rPr lang="en-US" sz="2000" b="1" i="1" dirty="0"/>
              <a:t>find a </a:t>
            </a:r>
            <a:r>
              <a:rPr lang="en-US" sz="2000" b="1" i="1" dirty="0" smtClean="0"/>
              <a:t>Customer/Consumer </a:t>
            </a:r>
            <a:r>
              <a:rPr lang="en-US" sz="2000" b="1" i="1" dirty="0"/>
              <a:t>on </a:t>
            </a:r>
            <a:r>
              <a:rPr lang="en-US" sz="2000" b="1" i="1" dirty="0" smtClean="0"/>
              <a:t>Track &amp; Trace:</a:t>
            </a:r>
            <a:endParaRPr lang="en-CA" sz="2000" dirty="0"/>
          </a:p>
          <a:p>
            <a:r>
              <a:rPr lang="en-US" sz="2000" dirty="0"/>
              <a:t>	</a:t>
            </a:r>
            <a:r>
              <a:rPr lang="en-US" sz="2000" dirty="0" smtClean="0"/>
              <a:t>PFS </a:t>
            </a:r>
            <a:r>
              <a:rPr lang="en-US" sz="2000" dirty="0"/>
              <a:t># </a:t>
            </a:r>
            <a:r>
              <a:rPr lang="en-US" sz="2000" dirty="0" smtClean="0"/>
              <a:t> </a:t>
            </a:r>
          </a:p>
          <a:p>
            <a:r>
              <a:rPr lang="en-US" sz="2000" dirty="0" smtClean="0"/>
              <a:t>Tracking number (WAYBILL #, PRO#) (</a:t>
            </a:r>
            <a:r>
              <a:rPr lang="en-US" sz="2000" dirty="0" err="1" smtClean="0"/>
              <a:t>ie</a:t>
            </a:r>
            <a:r>
              <a:rPr lang="en-US" sz="2000" dirty="0" smtClean="0"/>
              <a:t>. Loomis # FSC, Label # LDC)</a:t>
            </a:r>
          </a:p>
          <a:p>
            <a:r>
              <a:rPr lang="en-US" sz="2000" dirty="0" smtClean="0"/>
              <a:t>Reference # (Sales Order #, PO #)(</a:t>
            </a:r>
            <a:r>
              <a:rPr lang="en-US" sz="2000" dirty="0" err="1" smtClean="0"/>
              <a:t>ie</a:t>
            </a:r>
            <a:r>
              <a:rPr lang="en-US" sz="2000" dirty="0" smtClean="0"/>
              <a:t>. Dometic SO#, RGA #) </a:t>
            </a:r>
          </a:p>
          <a:p>
            <a:endParaRPr lang="en-US" sz="2000" dirty="0"/>
          </a:p>
          <a:p>
            <a:r>
              <a:rPr lang="en-US" sz="2000" dirty="0" smtClean="0"/>
              <a:t>NOTE:</a:t>
            </a:r>
          </a:p>
          <a:p>
            <a:pPr lvl="1"/>
            <a:r>
              <a:rPr lang="en-US" sz="1600" dirty="0"/>
              <a:t>Must be keyed exactly ( case sensitive</a:t>
            </a:r>
            <a:r>
              <a:rPr lang="en-US" sz="1600" dirty="0" smtClean="0"/>
              <a:t>)</a:t>
            </a:r>
          </a:p>
          <a:p>
            <a:pPr lvl="1"/>
            <a:r>
              <a:rPr lang="en-US" sz="1600" dirty="0" smtClean="0"/>
              <a:t>If there is a digit missing or too many digits, the shipment will not pull up.</a:t>
            </a:r>
          </a:p>
          <a:p>
            <a:pPr lvl="1"/>
            <a:r>
              <a:rPr lang="en-US" sz="1600" b="1" u="sng" dirty="0" smtClean="0"/>
              <a:t>Consumer = End User</a:t>
            </a:r>
          </a:p>
          <a:p>
            <a:pPr lvl="1"/>
            <a:r>
              <a:rPr lang="en-US" sz="1600" b="1" u="sng" dirty="0" smtClean="0"/>
              <a:t>Customer= Client/GST paid/Freight prepaid</a:t>
            </a:r>
            <a:endParaRPr lang="en-CA" sz="2000" b="1" u="sng" dirty="0" smtClean="0"/>
          </a:p>
          <a:p>
            <a:pPr>
              <a:buNone/>
            </a:pPr>
            <a:endParaRPr lang="en-CA" sz="2000" b="1" u="sng" dirty="0"/>
          </a:p>
          <a:p>
            <a:pPr>
              <a:buNone/>
            </a:pPr>
            <a:endParaRPr lang="en-CA" sz="2000" b="1" u="sng" dirty="0" smtClean="0"/>
          </a:p>
          <a:p>
            <a:pPr algn="ctr">
              <a:buNone/>
            </a:pPr>
            <a:r>
              <a:rPr lang="en-CA" sz="2000" b="1" u="sng" dirty="0"/>
              <a:t>http://192.168.1.211/WebTrackDEV/views/Frontier/FrontierDetails.xhtml</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cstate="print"/>
          <a:srcRect/>
          <a:stretch>
            <a:fillRect/>
          </a:stretch>
        </p:blipFill>
        <p:spPr bwMode="auto">
          <a:xfrm>
            <a:off x="0" y="0"/>
            <a:ext cx="9144000" cy="1590675"/>
          </a:xfrm>
          <a:prstGeom prst="rect">
            <a:avLst/>
          </a:prstGeom>
          <a:noFill/>
          <a:ln w="9525">
            <a:noFill/>
            <a:miter lim="800000"/>
            <a:headEnd/>
            <a:tailEnd/>
          </a:ln>
        </p:spPr>
      </p:pic>
      <p:sp>
        <p:nvSpPr>
          <p:cNvPr id="3" name="Content Placeholder 2"/>
          <p:cNvSpPr>
            <a:spLocks noGrp="1"/>
          </p:cNvSpPr>
          <p:nvPr>
            <p:ph idx="1"/>
          </p:nvPr>
        </p:nvSpPr>
        <p:spPr>
          <a:xfrm>
            <a:off x="457200" y="476672"/>
            <a:ext cx="8229600" cy="2520280"/>
          </a:xfrm>
        </p:spPr>
        <p:txBody>
          <a:bodyPr>
            <a:normAutofit/>
          </a:bodyPr>
          <a:lstStyle/>
          <a:p>
            <a:pPr algn="ctr">
              <a:buNone/>
            </a:pPr>
            <a:endParaRPr lang="en-US" b="1" i="1" dirty="0" smtClean="0"/>
          </a:p>
          <a:p>
            <a:pPr algn="ctr">
              <a:buNone/>
            </a:pPr>
            <a:r>
              <a:rPr lang="en-US" sz="2800" b="1" i="1" dirty="0" smtClean="0"/>
              <a:t>Searching Consumer/Customer on Track &amp; Trace Site</a:t>
            </a:r>
            <a:endParaRPr lang="en-CA" sz="2800" b="1" u="sng" dirty="0"/>
          </a:p>
          <a:p>
            <a:pPr algn="ctr">
              <a:buNone/>
            </a:pPr>
            <a:r>
              <a:rPr lang="en-CA" sz="2000" b="1" u="sng" dirty="0"/>
              <a:t>http://192.168.1.211/WebTrackDEV/views/Frontier/FrontierDetails.xhtml</a:t>
            </a:r>
          </a:p>
        </p:txBody>
      </p:sp>
      <p:pic>
        <p:nvPicPr>
          <p:cNvPr id="4" name="Picture 3"/>
          <p:cNvPicPr>
            <a:picLocks noChangeAspect="1"/>
          </p:cNvPicPr>
          <p:nvPr/>
        </p:nvPicPr>
        <p:blipFill>
          <a:blip r:embed="rId4"/>
          <a:stretch>
            <a:fillRect/>
          </a:stretch>
        </p:blipFill>
        <p:spPr>
          <a:xfrm>
            <a:off x="1043608" y="2067347"/>
            <a:ext cx="7110385" cy="4602013"/>
          </a:xfrm>
          <a:prstGeom prst="rect">
            <a:avLst/>
          </a:prstGeom>
        </p:spPr>
      </p:pic>
    </p:spTree>
    <p:extLst>
      <p:ext uri="{BB962C8B-B14F-4D97-AF65-F5344CB8AC3E}">
        <p14:creationId xmlns:p14="http://schemas.microsoft.com/office/powerpoint/2010/main" val="35180323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cstate="print"/>
          <a:srcRect/>
          <a:stretch>
            <a:fillRect/>
          </a:stretch>
        </p:blipFill>
        <p:spPr bwMode="auto">
          <a:xfrm>
            <a:off x="0" y="0"/>
            <a:ext cx="9144000" cy="1590675"/>
          </a:xfrm>
          <a:prstGeom prst="rect">
            <a:avLst/>
          </a:prstGeom>
          <a:noFill/>
          <a:ln w="9525">
            <a:noFill/>
            <a:miter lim="800000"/>
            <a:headEnd/>
            <a:tailEnd/>
          </a:ln>
        </p:spPr>
      </p:pic>
      <p:sp>
        <p:nvSpPr>
          <p:cNvPr id="3" name="Content Placeholder 2"/>
          <p:cNvSpPr>
            <a:spLocks noGrp="1"/>
          </p:cNvSpPr>
          <p:nvPr>
            <p:ph idx="1"/>
          </p:nvPr>
        </p:nvSpPr>
        <p:spPr>
          <a:xfrm>
            <a:off x="457200" y="476672"/>
            <a:ext cx="8229600" cy="2520280"/>
          </a:xfrm>
        </p:spPr>
        <p:txBody>
          <a:bodyPr>
            <a:normAutofit/>
          </a:bodyPr>
          <a:lstStyle/>
          <a:p>
            <a:pPr algn="ctr">
              <a:buNone/>
            </a:pPr>
            <a:endParaRPr lang="en-US" b="1" i="1" dirty="0" smtClean="0"/>
          </a:p>
          <a:p>
            <a:pPr algn="ctr">
              <a:buNone/>
            </a:pPr>
            <a:r>
              <a:rPr lang="en-US" sz="2800" b="1" i="1" dirty="0" smtClean="0"/>
              <a:t>Searching Customer/Consumer on Track &amp; Trace Site</a:t>
            </a:r>
            <a:endParaRPr lang="en-CA" sz="2800" b="1" u="sng" dirty="0"/>
          </a:p>
          <a:p>
            <a:pPr algn="ctr">
              <a:buNone/>
            </a:pPr>
            <a:r>
              <a:rPr lang="en-CA" sz="2000" b="1" u="sng" dirty="0"/>
              <a:t>http://192.168.1.211/WebTrackDEV/views/Frontier/FrontierDetails.xhtml</a:t>
            </a:r>
          </a:p>
        </p:txBody>
      </p:sp>
      <p:pic>
        <p:nvPicPr>
          <p:cNvPr id="2" name="Picture 1"/>
          <p:cNvPicPr>
            <a:picLocks noChangeAspect="1"/>
          </p:cNvPicPr>
          <p:nvPr/>
        </p:nvPicPr>
        <p:blipFill>
          <a:blip r:embed="rId4"/>
          <a:stretch>
            <a:fillRect/>
          </a:stretch>
        </p:blipFill>
        <p:spPr>
          <a:xfrm>
            <a:off x="251520" y="2492896"/>
            <a:ext cx="8804600" cy="2736303"/>
          </a:xfrm>
          <a:prstGeom prst="rect">
            <a:avLst/>
          </a:prstGeom>
        </p:spPr>
      </p:pic>
    </p:spTree>
    <p:extLst>
      <p:ext uri="{BB962C8B-B14F-4D97-AF65-F5344CB8AC3E}">
        <p14:creationId xmlns:p14="http://schemas.microsoft.com/office/powerpoint/2010/main" val="23426048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cstate="print"/>
          <a:srcRect/>
          <a:stretch>
            <a:fillRect/>
          </a:stretch>
        </p:blipFill>
        <p:spPr bwMode="auto">
          <a:xfrm>
            <a:off x="0" y="0"/>
            <a:ext cx="9144000" cy="1590675"/>
          </a:xfrm>
          <a:prstGeom prst="rect">
            <a:avLst/>
          </a:prstGeom>
          <a:noFill/>
          <a:ln w="9525">
            <a:noFill/>
            <a:miter lim="800000"/>
            <a:headEnd/>
            <a:tailEnd/>
          </a:ln>
        </p:spPr>
      </p:pic>
      <p:sp>
        <p:nvSpPr>
          <p:cNvPr id="3" name="Content Placeholder 2"/>
          <p:cNvSpPr>
            <a:spLocks noGrp="1"/>
          </p:cNvSpPr>
          <p:nvPr>
            <p:ph idx="1"/>
          </p:nvPr>
        </p:nvSpPr>
        <p:spPr>
          <a:xfrm>
            <a:off x="457200" y="476672"/>
            <a:ext cx="8229600" cy="5904656"/>
          </a:xfrm>
        </p:spPr>
        <p:txBody>
          <a:bodyPr>
            <a:normAutofit/>
          </a:bodyPr>
          <a:lstStyle/>
          <a:p>
            <a:pPr algn="ctr">
              <a:buNone/>
            </a:pPr>
            <a:r>
              <a:rPr lang="en-US" b="1" i="1" u="sng" dirty="0" smtClean="0"/>
              <a:t>Shipment tracking:</a:t>
            </a:r>
          </a:p>
          <a:p>
            <a:pPr algn="ctr">
              <a:buNone/>
            </a:pPr>
            <a:r>
              <a:rPr lang="en-US" b="1" i="1" dirty="0" smtClean="0"/>
              <a:t>Searching the Customer/Consumer </a:t>
            </a:r>
            <a:r>
              <a:rPr lang="en-US" b="1" i="1" dirty="0"/>
              <a:t>i</a:t>
            </a:r>
            <a:r>
              <a:rPr lang="en-US" b="1" i="1" dirty="0" smtClean="0"/>
              <a:t>n </a:t>
            </a:r>
            <a:r>
              <a:rPr lang="en-US" b="1" i="1" dirty="0"/>
              <a:t>A1</a:t>
            </a:r>
            <a:endParaRPr lang="en-CA" dirty="0"/>
          </a:p>
          <a:p>
            <a:pPr algn="ctr">
              <a:buNone/>
            </a:pPr>
            <a:endParaRPr lang="en-CA" b="1" u="sng" dirty="0"/>
          </a:p>
          <a:p>
            <a:pPr algn="ctr">
              <a:buNone/>
            </a:pPr>
            <a:r>
              <a:rPr lang="en-US" sz="2400" b="1" i="1" dirty="0" smtClean="0"/>
              <a:t>To </a:t>
            </a:r>
            <a:r>
              <a:rPr lang="en-US" sz="2400" b="1" i="1" dirty="0"/>
              <a:t>find a </a:t>
            </a:r>
            <a:r>
              <a:rPr lang="en-US" sz="2400" b="1" i="1" dirty="0" smtClean="0"/>
              <a:t>Customer/Consumer </a:t>
            </a:r>
            <a:r>
              <a:rPr lang="en-US" sz="2400" b="1" i="1" dirty="0"/>
              <a:t>on </a:t>
            </a:r>
            <a:r>
              <a:rPr lang="en-US" sz="2400" b="1" i="1" dirty="0" smtClean="0"/>
              <a:t>A1:</a:t>
            </a:r>
            <a:endParaRPr lang="en-CA" sz="2400" dirty="0"/>
          </a:p>
          <a:p>
            <a:pPr algn="ctr"/>
            <a:r>
              <a:rPr lang="en-US" dirty="0"/>
              <a:t>	</a:t>
            </a:r>
            <a:r>
              <a:rPr lang="en-US" sz="2400" dirty="0" smtClean="0"/>
              <a:t>PFS </a:t>
            </a:r>
            <a:r>
              <a:rPr lang="en-US" sz="2400" dirty="0"/>
              <a:t># </a:t>
            </a:r>
            <a:r>
              <a:rPr lang="en-US" sz="2400" dirty="0" smtClean="0"/>
              <a:t>(Tracking </a:t>
            </a:r>
            <a:r>
              <a:rPr lang="en-US" sz="2400" dirty="0"/>
              <a:t>number)</a:t>
            </a:r>
            <a:endParaRPr lang="en-CA" sz="2400" dirty="0"/>
          </a:p>
          <a:p>
            <a:pPr algn="ctr">
              <a:buNone/>
            </a:pPr>
            <a:endParaRPr lang="en-CA" b="1" u="sng" dirty="0"/>
          </a:p>
        </p:txBody>
      </p:sp>
      <p:pic>
        <p:nvPicPr>
          <p:cNvPr id="4" name="Picture 3"/>
          <p:cNvPicPr/>
          <p:nvPr/>
        </p:nvPicPr>
        <p:blipFill>
          <a:blip r:embed="rId4" cstate="print"/>
          <a:srcRect/>
          <a:stretch>
            <a:fillRect/>
          </a:stretch>
        </p:blipFill>
        <p:spPr bwMode="auto">
          <a:xfrm>
            <a:off x="1763688" y="3501008"/>
            <a:ext cx="5943600" cy="2227834"/>
          </a:xfrm>
          <a:prstGeom prst="rect">
            <a:avLst/>
          </a:prstGeom>
          <a:noFill/>
          <a:ln w="9525">
            <a:noFill/>
            <a:miter lim="800000"/>
            <a:headEnd/>
            <a:tailEnd/>
          </a:ln>
        </p:spPr>
      </p:pic>
    </p:spTree>
    <p:extLst>
      <p:ext uri="{BB962C8B-B14F-4D97-AF65-F5344CB8AC3E}">
        <p14:creationId xmlns:p14="http://schemas.microsoft.com/office/powerpoint/2010/main" val="4052396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cstate="print"/>
          <a:srcRect/>
          <a:stretch>
            <a:fillRect/>
          </a:stretch>
        </p:blipFill>
        <p:spPr bwMode="auto">
          <a:xfrm>
            <a:off x="0" y="0"/>
            <a:ext cx="9144000" cy="1590675"/>
          </a:xfrm>
          <a:prstGeom prst="rect">
            <a:avLst/>
          </a:prstGeom>
          <a:noFill/>
          <a:ln w="9525">
            <a:noFill/>
            <a:miter lim="800000"/>
            <a:headEnd/>
            <a:tailEnd/>
          </a:ln>
        </p:spPr>
      </p:pic>
      <p:sp>
        <p:nvSpPr>
          <p:cNvPr id="3" name="Content Placeholder 2"/>
          <p:cNvSpPr>
            <a:spLocks noGrp="1"/>
          </p:cNvSpPr>
          <p:nvPr>
            <p:ph idx="1"/>
          </p:nvPr>
        </p:nvSpPr>
        <p:spPr>
          <a:xfrm>
            <a:off x="457200" y="476672"/>
            <a:ext cx="8229600" cy="5904656"/>
          </a:xfrm>
        </p:spPr>
        <p:txBody>
          <a:bodyPr>
            <a:normAutofit/>
          </a:bodyPr>
          <a:lstStyle/>
          <a:p>
            <a:pPr algn="ctr">
              <a:buNone/>
            </a:pPr>
            <a:r>
              <a:rPr lang="en-US" b="1" i="1" dirty="0" smtClean="0"/>
              <a:t>Searching the Customer/Consumer on A1</a:t>
            </a:r>
            <a:endParaRPr lang="en-US" dirty="0" smtClean="0"/>
          </a:p>
          <a:p>
            <a:pPr algn="ctr">
              <a:buNone/>
            </a:pPr>
            <a:endParaRPr lang="en-US" sz="2000" dirty="0">
              <a:latin typeface="Arial" pitchFamily="34" charset="0"/>
              <a:cs typeface="Arial" pitchFamily="34" charset="0"/>
            </a:endParaRPr>
          </a:p>
          <a:p>
            <a:pPr algn="ctr">
              <a:buNone/>
            </a:pPr>
            <a:endParaRPr lang="en-US" sz="2000" dirty="0" smtClean="0">
              <a:latin typeface="Arial" pitchFamily="34" charset="0"/>
              <a:cs typeface="Arial" pitchFamily="34" charset="0"/>
            </a:endParaRPr>
          </a:p>
          <a:p>
            <a:pPr algn="ctr"/>
            <a:r>
              <a:rPr lang="en-US" sz="2400" dirty="0" smtClean="0">
                <a:latin typeface="Arial" pitchFamily="34" charset="0"/>
                <a:cs typeface="Arial" pitchFamily="34" charset="0"/>
              </a:rPr>
              <a:t>Tracking number/ Waybill# (Loomis waybill </a:t>
            </a:r>
            <a:r>
              <a:rPr lang="en-US" sz="2400" dirty="0">
                <a:latin typeface="Arial" pitchFamily="34" charset="0"/>
                <a:cs typeface="Arial" pitchFamily="34" charset="0"/>
              </a:rPr>
              <a:t>#</a:t>
            </a:r>
            <a:r>
              <a:rPr lang="en-US" sz="2400" dirty="0" smtClean="0">
                <a:latin typeface="Arial" pitchFamily="34" charset="0"/>
                <a:cs typeface="Arial" pitchFamily="34" charset="0"/>
              </a:rPr>
              <a:t>)</a:t>
            </a:r>
          </a:p>
          <a:p>
            <a:pPr algn="ctr">
              <a:buNone/>
            </a:pPr>
            <a:endParaRPr lang="en-CA" dirty="0" smtClean="0"/>
          </a:p>
          <a:p>
            <a:pPr algn="ctr">
              <a:buNone/>
            </a:pPr>
            <a:endParaRPr lang="en-CA" b="1" u="sng" dirty="0"/>
          </a:p>
        </p:txBody>
      </p:sp>
      <p:pic>
        <p:nvPicPr>
          <p:cNvPr id="4" name="Picture 3"/>
          <p:cNvPicPr/>
          <p:nvPr/>
        </p:nvPicPr>
        <p:blipFill>
          <a:blip r:embed="rId4" cstate="print"/>
          <a:srcRect/>
          <a:stretch>
            <a:fillRect/>
          </a:stretch>
        </p:blipFill>
        <p:spPr bwMode="auto">
          <a:xfrm>
            <a:off x="1619672" y="2348880"/>
            <a:ext cx="5943600" cy="22278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cstate="print"/>
          <a:srcRect/>
          <a:stretch>
            <a:fillRect/>
          </a:stretch>
        </p:blipFill>
        <p:spPr bwMode="auto">
          <a:xfrm>
            <a:off x="0" y="0"/>
            <a:ext cx="9144000" cy="1590675"/>
          </a:xfrm>
          <a:prstGeom prst="rect">
            <a:avLst/>
          </a:prstGeom>
          <a:noFill/>
          <a:ln w="9525">
            <a:noFill/>
            <a:miter lim="800000"/>
            <a:headEnd/>
            <a:tailEnd/>
          </a:ln>
        </p:spPr>
      </p:pic>
      <p:sp>
        <p:nvSpPr>
          <p:cNvPr id="3" name="Content Placeholder 2"/>
          <p:cNvSpPr>
            <a:spLocks noGrp="1"/>
          </p:cNvSpPr>
          <p:nvPr>
            <p:ph idx="1"/>
          </p:nvPr>
        </p:nvSpPr>
        <p:spPr>
          <a:xfrm>
            <a:off x="457200" y="476672"/>
            <a:ext cx="8229600" cy="5904656"/>
          </a:xfrm>
        </p:spPr>
        <p:txBody>
          <a:bodyPr>
            <a:normAutofit/>
          </a:bodyPr>
          <a:lstStyle/>
          <a:p>
            <a:pPr algn="ctr">
              <a:buNone/>
            </a:pPr>
            <a:r>
              <a:rPr lang="en-US" b="1" i="1" dirty="0" smtClean="0"/>
              <a:t>Searching the Customer/Consumer on A1</a:t>
            </a:r>
            <a:endParaRPr lang="en-US" dirty="0" smtClean="0"/>
          </a:p>
          <a:p>
            <a:pPr algn="ctr">
              <a:buNone/>
            </a:pPr>
            <a:endParaRPr lang="en-US" dirty="0"/>
          </a:p>
          <a:p>
            <a:pPr>
              <a:buNone/>
            </a:pPr>
            <a:r>
              <a:rPr lang="en-US" sz="2400" dirty="0" smtClean="0"/>
              <a:t>Alternative ways to track a customer/consumer's order:</a:t>
            </a:r>
            <a:endParaRPr lang="en-CA" sz="2400" dirty="0" smtClean="0"/>
          </a:p>
          <a:p>
            <a:r>
              <a:rPr lang="en-US" sz="2400" dirty="0" smtClean="0"/>
              <a:t>		-Name or Company Name </a:t>
            </a:r>
            <a:endParaRPr lang="en-CA" sz="2400" dirty="0" smtClean="0"/>
          </a:p>
          <a:p>
            <a:pPr algn="ctr">
              <a:buNone/>
            </a:pPr>
            <a:endParaRPr lang="en-CA" b="1" u="sng" dirty="0"/>
          </a:p>
        </p:txBody>
      </p:sp>
      <p:pic>
        <p:nvPicPr>
          <p:cNvPr id="9" name="Picture 8"/>
          <p:cNvPicPr/>
          <p:nvPr/>
        </p:nvPicPr>
        <p:blipFill>
          <a:blip r:embed="rId4" cstate="print"/>
          <a:srcRect/>
          <a:stretch>
            <a:fillRect/>
          </a:stretch>
        </p:blipFill>
        <p:spPr bwMode="auto">
          <a:xfrm>
            <a:off x="683568" y="2564904"/>
            <a:ext cx="7560840" cy="4142606"/>
          </a:xfrm>
          <a:prstGeom prst="rect">
            <a:avLst/>
          </a:prstGeom>
          <a:noFill/>
          <a:ln w="9525">
            <a:noFill/>
            <a:miter lim="800000"/>
            <a:headEnd/>
            <a:tailEnd/>
          </a:ln>
        </p:spPr>
      </p:pic>
      <p:grpSp>
        <p:nvGrpSpPr>
          <p:cNvPr id="2" name="Group 3"/>
          <p:cNvGrpSpPr>
            <a:grpSpLocks/>
          </p:cNvGrpSpPr>
          <p:nvPr/>
        </p:nvGrpSpPr>
        <p:grpSpPr bwMode="auto">
          <a:xfrm>
            <a:off x="2267744" y="2996952"/>
            <a:ext cx="1296144" cy="1656184"/>
            <a:chOff x="2760" y="1752"/>
            <a:chExt cx="2025" cy="2280"/>
          </a:xfrm>
        </p:grpSpPr>
        <p:sp>
          <p:nvSpPr>
            <p:cNvPr id="1028" name="AutoShape 4"/>
            <p:cNvSpPr>
              <a:spLocks noChangeArrowheads="1"/>
            </p:cNvSpPr>
            <p:nvPr/>
          </p:nvSpPr>
          <p:spPr bwMode="auto">
            <a:xfrm>
              <a:off x="2760" y="2112"/>
              <a:ext cx="675" cy="165"/>
            </a:xfrm>
            <a:prstGeom prst="flowChartTerminator">
              <a:avLst/>
            </a:prstGeom>
            <a:noFill/>
            <a:ln w="12700">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cxnSp>
          <p:nvCxnSpPr>
            <p:cNvPr id="1029" name="AutoShape 5"/>
            <p:cNvCxnSpPr>
              <a:cxnSpLocks noChangeShapeType="1"/>
            </p:cNvCxnSpPr>
            <p:nvPr/>
          </p:nvCxnSpPr>
          <p:spPr bwMode="auto">
            <a:xfrm flipH="1">
              <a:off x="3780" y="1752"/>
              <a:ext cx="480" cy="360"/>
            </a:xfrm>
            <a:prstGeom prst="straightConnector1">
              <a:avLst/>
            </a:prstGeom>
            <a:noFill/>
            <a:ln w="12700">
              <a:solidFill>
                <a:srgbClr val="FF0000"/>
              </a:solidFill>
              <a:round/>
              <a:headEnd/>
              <a:tailEnd type="triangle" w="med" len="med"/>
            </a:ln>
          </p:spPr>
        </p:cxnSp>
        <p:cxnSp>
          <p:nvCxnSpPr>
            <p:cNvPr id="1030" name="AutoShape 6"/>
            <p:cNvCxnSpPr>
              <a:cxnSpLocks noChangeShapeType="1"/>
            </p:cNvCxnSpPr>
            <p:nvPr/>
          </p:nvCxnSpPr>
          <p:spPr bwMode="auto">
            <a:xfrm flipH="1">
              <a:off x="4155" y="3657"/>
              <a:ext cx="630" cy="375"/>
            </a:xfrm>
            <a:prstGeom prst="straightConnector1">
              <a:avLst/>
            </a:prstGeom>
            <a:noFill/>
            <a:ln w="12700">
              <a:solidFill>
                <a:srgbClr val="FF0000"/>
              </a:solidFill>
              <a:round/>
              <a:headEnd/>
              <a:tailEnd type="triangle" w="med" len="med"/>
            </a:ln>
          </p:spPr>
        </p:cxn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cstate="print"/>
          <a:srcRect/>
          <a:stretch>
            <a:fillRect/>
          </a:stretch>
        </p:blipFill>
        <p:spPr bwMode="auto">
          <a:xfrm>
            <a:off x="0" y="0"/>
            <a:ext cx="9144000" cy="1590675"/>
          </a:xfrm>
          <a:prstGeom prst="rect">
            <a:avLst/>
          </a:prstGeom>
          <a:noFill/>
          <a:ln w="9525">
            <a:noFill/>
            <a:miter lim="800000"/>
            <a:headEnd/>
            <a:tailEnd/>
          </a:ln>
        </p:spPr>
      </p:pic>
      <p:sp>
        <p:nvSpPr>
          <p:cNvPr id="3" name="Content Placeholder 2"/>
          <p:cNvSpPr>
            <a:spLocks noGrp="1"/>
          </p:cNvSpPr>
          <p:nvPr>
            <p:ph idx="1"/>
          </p:nvPr>
        </p:nvSpPr>
        <p:spPr>
          <a:xfrm>
            <a:off x="457200" y="476672"/>
            <a:ext cx="8229600" cy="5904656"/>
          </a:xfrm>
        </p:spPr>
        <p:txBody>
          <a:bodyPr>
            <a:normAutofit/>
          </a:bodyPr>
          <a:lstStyle/>
          <a:p>
            <a:pPr algn="ctr">
              <a:buNone/>
            </a:pPr>
            <a:r>
              <a:rPr lang="en-US" b="1" i="1" dirty="0" smtClean="0"/>
              <a:t>Searching the Customer/Consumer on A1</a:t>
            </a:r>
            <a:endParaRPr lang="en-CA" b="1" u="sng" dirty="0" smtClean="0"/>
          </a:p>
          <a:p>
            <a:pPr algn="ctr">
              <a:buNone/>
            </a:pPr>
            <a:endParaRPr lang="en-CA" b="1" u="sng" dirty="0"/>
          </a:p>
          <a:p>
            <a:pPr algn="ctr"/>
            <a:r>
              <a:rPr lang="en-US" sz="2400" dirty="0" smtClean="0"/>
              <a:t>Customer </a:t>
            </a:r>
            <a:r>
              <a:rPr lang="en-US" sz="2400" dirty="0"/>
              <a:t>S</a:t>
            </a:r>
            <a:r>
              <a:rPr lang="en-US" sz="2400" dirty="0" smtClean="0"/>
              <a:t>ales Order</a:t>
            </a:r>
            <a:r>
              <a:rPr lang="en-US" sz="2400" dirty="0"/>
              <a:t>#/Reference#</a:t>
            </a:r>
            <a:endParaRPr lang="en-CA" sz="2400" dirty="0"/>
          </a:p>
          <a:p>
            <a:pPr algn="ctr">
              <a:buNone/>
            </a:pPr>
            <a:endParaRPr lang="en-CA" b="1" u="sng" dirty="0"/>
          </a:p>
        </p:txBody>
      </p:sp>
      <p:pic>
        <p:nvPicPr>
          <p:cNvPr id="4" name="Picture 3"/>
          <p:cNvPicPr/>
          <p:nvPr/>
        </p:nvPicPr>
        <p:blipFill>
          <a:blip r:embed="rId4" cstate="print"/>
          <a:srcRect/>
          <a:stretch>
            <a:fillRect/>
          </a:stretch>
        </p:blipFill>
        <p:spPr bwMode="auto">
          <a:xfrm>
            <a:off x="1600200" y="2315083"/>
            <a:ext cx="5943600" cy="22278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cstate="print"/>
          <a:srcRect/>
          <a:stretch>
            <a:fillRect/>
          </a:stretch>
        </p:blipFill>
        <p:spPr bwMode="auto">
          <a:xfrm>
            <a:off x="0" y="0"/>
            <a:ext cx="9144000" cy="1590675"/>
          </a:xfrm>
          <a:prstGeom prst="rect">
            <a:avLst/>
          </a:prstGeom>
          <a:noFill/>
          <a:ln w="9525">
            <a:noFill/>
            <a:miter lim="800000"/>
            <a:headEnd/>
            <a:tailEnd/>
          </a:ln>
        </p:spPr>
      </p:pic>
      <p:sp>
        <p:nvSpPr>
          <p:cNvPr id="3" name="Content Placeholder 2"/>
          <p:cNvSpPr>
            <a:spLocks noGrp="1"/>
          </p:cNvSpPr>
          <p:nvPr>
            <p:ph idx="1"/>
          </p:nvPr>
        </p:nvSpPr>
        <p:spPr>
          <a:xfrm>
            <a:off x="457200" y="476672"/>
            <a:ext cx="8229600" cy="5904656"/>
          </a:xfrm>
        </p:spPr>
        <p:txBody>
          <a:bodyPr>
            <a:normAutofit/>
          </a:bodyPr>
          <a:lstStyle/>
          <a:p>
            <a:pPr marL="342900" lvl="1" indent="-342900" algn="ctr">
              <a:buNone/>
            </a:pPr>
            <a:r>
              <a:rPr lang="en-CA" sz="3200" b="1" i="1" dirty="0" smtClean="0"/>
              <a:t>Verifying Information</a:t>
            </a:r>
          </a:p>
          <a:p>
            <a:pPr marL="342900" lvl="1" indent="-342900" algn="ctr">
              <a:buNone/>
            </a:pPr>
            <a:endParaRPr lang="en-CA" sz="1200" dirty="0" smtClean="0"/>
          </a:p>
          <a:p>
            <a:pPr marL="342900" lvl="1" indent="-342900" algn="ctr">
              <a:buNone/>
            </a:pPr>
            <a:endParaRPr lang="en-CA" sz="1200" dirty="0" smtClean="0"/>
          </a:p>
          <a:p>
            <a:pPr marL="342900" lvl="1" indent="-342900" algn="ctr">
              <a:buFont typeface="Arial" pitchFamily="34" charset="0"/>
              <a:buChar char="•"/>
            </a:pPr>
            <a:r>
              <a:rPr lang="en-CA" sz="3200" dirty="0" smtClean="0"/>
              <a:t>Delivery address / callback # / Name</a:t>
            </a:r>
          </a:p>
          <a:p>
            <a:pPr marL="342900" lvl="1" indent="-342900" algn="ctr">
              <a:buNone/>
            </a:pPr>
            <a:endParaRPr lang="en-CA" sz="4400" b="1" u="sng" dirty="0"/>
          </a:p>
        </p:txBody>
      </p:sp>
      <p:sp>
        <p:nvSpPr>
          <p:cNvPr id="4" name="Slide Number Placeholder 3"/>
          <p:cNvSpPr>
            <a:spLocks noGrp="1"/>
          </p:cNvSpPr>
          <p:nvPr>
            <p:ph type="sldNum" sz="quarter" idx="12"/>
          </p:nvPr>
        </p:nvSpPr>
        <p:spPr/>
        <p:txBody>
          <a:bodyPr/>
          <a:lstStyle/>
          <a:p>
            <a:fld id="{0A761993-0337-44FF-BD9A-C82FCFA64B56}" type="slidenum">
              <a:rPr lang="en-CA" smtClean="0"/>
              <a:pPr/>
              <a:t>18</a:t>
            </a:fld>
            <a:endParaRPr lang="en-CA"/>
          </a:p>
        </p:txBody>
      </p:sp>
      <p:pic>
        <p:nvPicPr>
          <p:cNvPr id="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1988840"/>
            <a:ext cx="8545785" cy="4608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cstate="print"/>
          <a:srcRect/>
          <a:stretch>
            <a:fillRect/>
          </a:stretch>
        </p:blipFill>
        <p:spPr bwMode="auto">
          <a:xfrm>
            <a:off x="0" y="0"/>
            <a:ext cx="9144000" cy="1590675"/>
          </a:xfrm>
          <a:prstGeom prst="rect">
            <a:avLst/>
          </a:prstGeom>
          <a:noFill/>
          <a:ln w="9525">
            <a:noFill/>
            <a:miter lim="800000"/>
            <a:headEnd/>
            <a:tailEnd/>
          </a:ln>
        </p:spPr>
      </p:pic>
      <p:graphicFrame>
        <p:nvGraphicFramePr>
          <p:cNvPr id="5" name="Content Placeholder 4"/>
          <p:cNvGraphicFramePr>
            <a:graphicFrameLocks noGrp="1"/>
          </p:cNvGraphicFramePr>
          <p:nvPr>
            <p:ph idx="1"/>
            <p:extLst>
              <p:ext uri="{D42A27DB-BD31-4B8C-83A1-F6EECF244321}">
                <p14:modId xmlns:p14="http://schemas.microsoft.com/office/powerpoint/2010/main" val="3232129416"/>
              </p:ext>
            </p:extLst>
          </p:nvPr>
        </p:nvGraphicFramePr>
        <p:xfrm>
          <a:off x="467544" y="1700808"/>
          <a:ext cx="8075240" cy="4868007"/>
        </p:xfrm>
        <a:graphic>
          <a:graphicData uri="http://schemas.openxmlformats.org/drawingml/2006/table">
            <a:tbl>
              <a:tblPr firstRow="1" bandRow="1">
                <a:effectLst>
                  <a:outerShdw blurRad="50800" dist="50800" dir="5400000" algn="ctr" rotWithShape="0">
                    <a:schemeClr val="bg1"/>
                  </a:outerShdw>
                </a:effectLst>
                <a:tableStyleId>{5C22544A-7EE6-4342-B048-85BDC9FD1C3A}</a:tableStyleId>
              </a:tblPr>
              <a:tblGrid>
                <a:gridCol w="4752528">
                  <a:extLst>
                    <a:ext uri="{9D8B030D-6E8A-4147-A177-3AD203B41FA5}">
                      <a16:colId xmlns:a16="http://schemas.microsoft.com/office/drawing/2014/main" val="20000"/>
                    </a:ext>
                  </a:extLst>
                </a:gridCol>
                <a:gridCol w="3322712">
                  <a:extLst>
                    <a:ext uri="{9D8B030D-6E8A-4147-A177-3AD203B41FA5}">
                      <a16:colId xmlns:a16="http://schemas.microsoft.com/office/drawing/2014/main" val="20001"/>
                    </a:ext>
                  </a:extLst>
                </a:gridCol>
              </a:tblGrid>
              <a:tr h="288032">
                <a:tc>
                  <a:txBody>
                    <a:bodyPr/>
                    <a:lstStyle/>
                    <a:p>
                      <a:pPr>
                        <a:lnSpc>
                          <a:spcPct val="100000"/>
                        </a:lnSpc>
                        <a:spcBef>
                          <a:spcPts val="0"/>
                        </a:spcBef>
                        <a:spcAft>
                          <a:spcPts val="0"/>
                        </a:spcAft>
                      </a:pPr>
                      <a:r>
                        <a:rPr lang="en-US" sz="1100" u="sng" dirty="0">
                          <a:solidFill>
                            <a:schemeClr val="tx1"/>
                          </a:solidFill>
                          <a:latin typeface="Arial"/>
                          <a:ea typeface="Times New Roman"/>
                          <a:cs typeface="Times New Roman"/>
                        </a:rPr>
                        <a:t>Carrier</a:t>
                      </a:r>
                      <a:endParaRPr lang="en-CA" sz="1100" u="sng" dirty="0">
                        <a:solidFill>
                          <a:schemeClr val="tx1"/>
                        </a:solidFill>
                        <a:latin typeface="Arial"/>
                        <a:ea typeface="Times New Roman"/>
                        <a:cs typeface="Times New Roman"/>
                      </a:endParaRPr>
                    </a:p>
                  </a:txBody>
                  <a:tcPr marL="68580" marR="68580" marT="0" marB="0">
                    <a:noFill/>
                  </a:tcPr>
                </a:tc>
                <a:tc>
                  <a:txBody>
                    <a:bodyPr/>
                    <a:lstStyle/>
                    <a:p>
                      <a:pPr>
                        <a:lnSpc>
                          <a:spcPct val="100000"/>
                        </a:lnSpc>
                        <a:spcBef>
                          <a:spcPts val="0"/>
                        </a:spcBef>
                        <a:spcAft>
                          <a:spcPts val="0"/>
                        </a:spcAft>
                      </a:pPr>
                      <a:r>
                        <a:rPr lang="en-US" sz="1100" u="sng" dirty="0">
                          <a:solidFill>
                            <a:schemeClr val="tx1"/>
                          </a:solidFill>
                          <a:latin typeface="Arial"/>
                          <a:ea typeface="Times New Roman"/>
                          <a:cs typeface="Times New Roman"/>
                        </a:rPr>
                        <a:t>Tracking number</a:t>
                      </a:r>
                      <a:endParaRPr lang="en-CA" sz="1100" u="sng" dirty="0">
                        <a:solidFill>
                          <a:schemeClr val="tx1"/>
                        </a:solidFill>
                        <a:latin typeface="Arial"/>
                        <a:ea typeface="Times New Roman"/>
                        <a:cs typeface="Times New Roman"/>
                      </a:endParaRPr>
                    </a:p>
                  </a:txBody>
                  <a:tcPr marL="68580" marR="68580" marT="0" marB="0">
                    <a:noFill/>
                  </a:tcPr>
                </a:tc>
                <a:extLst>
                  <a:ext uri="{0D108BD9-81ED-4DB2-BD59-A6C34878D82A}">
                    <a16:rowId xmlns:a16="http://schemas.microsoft.com/office/drawing/2014/main" val="10000"/>
                  </a:ext>
                </a:extLst>
              </a:tr>
              <a:tr h="720080">
                <a:tc>
                  <a:txBody>
                    <a:bodyPr/>
                    <a:lstStyle/>
                    <a:p>
                      <a:pPr>
                        <a:lnSpc>
                          <a:spcPct val="100000"/>
                        </a:lnSpc>
                        <a:spcBef>
                          <a:spcPts val="0"/>
                        </a:spcBef>
                        <a:spcAft>
                          <a:spcPts val="0"/>
                        </a:spcAft>
                      </a:pPr>
                      <a:r>
                        <a:rPr lang="en-US" sz="1100" b="1" dirty="0">
                          <a:latin typeface="Arial" pitchFamily="34" charset="0"/>
                          <a:ea typeface="Times New Roman"/>
                          <a:cs typeface="Arial" pitchFamily="34" charset="0"/>
                        </a:rPr>
                        <a:t>Loomis/DHL </a:t>
                      </a:r>
                      <a:endParaRPr lang="en-US" sz="1100" b="1" dirty="0" smtClean="0">
                        <a:latin typeface="Arial" pitchFamily="34" charset="0"/>
                        <a:ea typeface="Times New Roman"/>
                        <a:cs typeface="Arial" pitchFamily="34" charset="0"/>
                      </a:endParaRPr>
                    </a:p>
                    <a:p>
                      <a:pPr>
                        <a:lnSpc>
                          <a:spcPct val="100000"/>
                        </a:lnSpc>
                        <a:spcBef>
                          <a:spcPts val="0"/>
                        </a:spcBef>
                        <a:spcAft>
                          <a:spcPts val="0"/>
                        </a:spcAft>
                      </a:pPr>
                      <a:r>
                        <a:rPr lang="en-CA" sz="1100" b="1" dirty="0" smtClean="0">
                          <a:latin typeface="Arial" pitchFamily="34" charset="0"/>
                          <a:ea typeface="Times New Roman"/>
                          <a:cs typeface="Arial" pitchFamily="34" charset="0"/>
                        </a:rPr>
                        <a:t>Preferred </a:t>
                      </a:r>
                      <a:r>
                        <a:rPr lang="en-CA" sz="1100" b="1" dirty="0" smtClean="0">
                          <a:latin typeface="Arial" pitchFamily="34" charset="0"/>
                          <a:ea typeface="Times New Roman"/>
                          <a:cs typeface="Arial" pitchFamily="34" charset="0"/>
                          <a:hlinkClick r:id="rId4"/>
                        </a:rPr>
                        <a:t>Preferred@loomis-express.com</a:t>
                      </a:r>
                      <a:endParaRPr lang="en-CA" sz="1100" b="1" dirty="0" smtClean="0">
                        <a:latin typeface="Arial" pitchFamily="34" charset="0"/>
                        <a:ea typeface="Times New Roman"/>
                        <a:cs typeface="Arial" pitchFamily="34" charset="0"/>
                      </a:endParaRPr>
                    </a:p>
                    <a:p>
                      <a:pPr>
                        <a:lnSpc>
                          <a:spcPct val="100000"/>
                        </a:lnSpc>
                        <a:spcBef>
                          <a:spcPts val="0"/>
                        </a:spcBef>
                        <a:spcAft>
                          <a:spcPts val="0"/>
                        </a:spcAft>
                      </a:pPr>
                      <a:r>
                        <a:rPr lang="en-US" sz="1100" dirty="0" smtClean="0">
                          <a:latin typeface="Arial" pitchFamily="34" charset="0"/>
                          <a:ea typeface="Times New Roman"/>
                          <a:cs typeface="Arial" pitchFamily="34" charset="0"/>
                        </a:rPr>
                        <a:t>Anna</a:t>
                      </a:r>
                      <a:r>
                        <a:rPr lang="en-US" sz="1100" baseline="0" dirty="0" smtClean="0">
                          <a:latin typeface="Arial" pitchFamily="34" charset="0"/>
                          <a:ea typeface="Times New Roman"/>
                          <a:cs typeface="Arial" pitchFamily="34" charset="0"/>
                        </a:rPr>
                        <a:t> </a:t>
                      </a:r>
                      <a:r>
                        <a:rPr lang="en-US" sz="1100" baseline="0" dirty="0" err="1" smtClean="0">
                          <a:latin typeface="Arial" pitchFamily="34" charset="0"/>
                          <a:ea typeface="Times New Roman"/>
                          <a:cs typeface="Arial" pitchFamily="34" charset="0"/>
                        </a:rPr>
                        <a:t>DeAngelis</a:t>
                      </a:r>
                      <a:r>
                        <a:rPr lang="en-US" sz="1100" dirty="0" smtClean="0">
                          <a:latin typeface="Arial" pitchFamily="34" charset="0"/>
                          <a:ea typeface="Times New Roman"/>
                          <a:cs typeface="Arial" pitchFamily="34" charset="0"/>
                        </a:rPr>
                        <a:t>, </a:t>
                      </a:r>
                      <a:r>
                        <a:rPr lang="en-US" sz="1100" u="sng" dirty="0" smtClean="0">
                          <a:solidFill>
                            <a:srgbClr val="0000FF"/>
                          </a:solidFill>
                          <a:latin typeface="Arial" pitchFamily="34" charset="0"/>
                          <a:ea typeface="Times New Roman"/>
                          <a:cs typeface="Arial" pitchFamily="34" charset="0"/>
                          <a:hlinkClick r:id="rId5"/>
                        </a:rPr>
                        <a:t>Anna.DeAngelis@loomis-express.com</a:t>
                      </a:r>
                      <a:endParaRPr lang="en-CA" sz="1100" dirty="0" smtClean="0">
                        <a:latin typeface="Arial" pitchFamily="34" charset="0"/>
                        <a:ea typeface="Times New Roman"/>
                        <a:cs typeface="Arial" pitchFamily="34" charset="0"/>
                      </a:endParaRPr>
                    </a:p>
                    <a:p>
                      <a:pPr>
                        <a:lnSpc>
                          <a:spcPct val="100000"/>
                        </a:lnSpc>
                        <a:spcBef>
                          <a:spcPts val="0"/>
                        </a:spcBef>
                        <a:spcAft>
                          <a:spcPts val="0"/>
                        </a:spcAft>
                      </a:pPr>
                      <a:r>
                        <a:rPr lang="en-US" sz="1100" u="sng" dirty="0" smtClean="0">
                          <a:solidFill>
                            <a:srgbClr val="0000FF"/>
                          </a:solidFill>
                          <a:latin typeface="Arial" pitchFamily="34" charset="0"/>
                          <a:ea typeface="Times New Roman"/>
                          <a:cs typeface="Arial" pitchFamily="34" charset="0"/>
                          <a:hlinkClick r:id="rId6"/>
                        </a:rPr>
                        <a:t>http://www.loomis-express.com/ca/wfTrackingForm.aspx</a:t>
                      </a:r>
                      <a:endParaRPr lang="en-US" sz="1100" u="sng" dirty="0" smtClean="0">
                        <a:solidFill>
                          <a:srgbClr val="0000FF"/>
                        </a:solidFill>
                        <a:latin typeface="Arial" pitchFamily="34" charset="0"/>
                        <a:ea typeface="Times New Roman"/>
                        <a:cs typeface="Arial" pitchFamily="34" charset="0"/>
                      </a:endParaRPr>
                    </a:p>
                    <a:p>
                      <a:pPr>
                        <a:lnSpc>
                          <a:spcPct val="100000"/>
                        </a:lnSpc>
                        <a:spcBef>
                          <a:spcPts val="0"/>
                        </a:spcBef>
                        <a:spcAft>
                          <a:spcPts val="0"/>
                        </a:spcAft>
                      </a:pPr>
                      <a:endParaRPr lang="en-CA" sz="1100" dirty="0">
                        <a:latin typeface="Arial" pitchFamily="34" charset="0"/>
                        <a:ea typeface="Times New Roman"/>
                        <a:cs typeface="Arial" pitchFamily="34" charset="0"/>
                      </a:endParaRPr>
                    </a:p>
                  </a:txBody>
                  <a:tcPr marL="0" marR="0" marT="0" marB="0">
                    <a:noFill/>
                  </a:tcPr>
                </a:tc>
                <a:tc>
                  <a:txBody>
                    <a:bodyPr/>
                    <a:lstStyle/>
                    <a:p>
                      <a:pPr>
                        <a:lnSpc>
                          <a:spcPct val="100000"/>
                        </a:lnSpc>
                        <a:spcBef>
                          <a:spcPts val="0"/>
                        </a:spcBef>
                        <a:spcAft>
                          <a:spcPts val="0"/>
                        </a:spcAft>
                      </a:pPr>
                      <a:r>
                        <a:rPr lang="en-US" sz="1100" dirty="0">
                          <a:latin typeface="Arial" pitchFamily="34" charset="0"/>
                          <a:ea typeface="Times New Roman"/>
                          <a:cs typeface="Arial" pitchFamily="34" charset="0"/>
                        </a:rPr>
                        <a:t>DZMAB0700043      FSCR0020366</a:t>
                      </a:r>
                      <a:endParaRPr lang="en-CA" sz="1100" dirty="0">
                        <a:latin typeface="Arial" pitchFamily="34" charset="0"/>
                        <a:ea typeface="Times New Roman"/>
                        <a:cs typeface="Arial" pitchFamily="34" charset="0"/>
                      </a:endParaRPr>
                    </a:p>
                    <a:p>
                      <a:pPr>
                        <a:lnSpc>
                          <a:spcPct val="100000"/>
                        </a:lnSpc>
                        <a:spcBef>
                          <a:spcPts val="0"/>
                        </a:spcBef>
                        <a:spcAft>
                          <a:spcPts val="0"/>
                        </a:spcAft>
                      </a:pPr>
                      <a:r>
                        <a:rPr lang="en-US" sz="1100" dirty="0">
                          <a:solidFill>
                            <a:srgbClr val="010101"/>
                          </a:solidFill>
                          <a:latin typeface="Arial" pitchFamily="34" charset="0"/>
                          <a:ea typeface="Times New Roman"/>
                          <a:cs typeface="Arial" pitchFamily="34" charset="0"/>
                        </a:rPr>
                        <a:t/>
                      </a:r>
                      <a:br>
                        <a:rPr lang="en-US" sz="1100" dirty="0">
                          <a:solidFill>
                            <a:srgbClr val="010101"/>
                          </a:solidFill>
                          <a:latin typeface="Arial" pitchFamily="34" charset="0"/>
                          <a:ea typeface="Times New Roman"/>
                          <a:cs typeface="Arial" pitchFamily="34" charset="0"/>
                        </a:rPr>
                      </a:br>
                      <a:r>
                        <a:rPr lang="en-US" sz="1100" dirty="0">
                          <a:solidFill>
                            <a:srgbClr val="010101"/>
                          </a:solidFill>
                          <a:latin typeface="Arial" pitchFamily="34" charset="0"/>
                          <a:ea typeface="Times New Roman"/>
                          <a:cs typeface="Arial" pitchFamily="34" charset="0"/>
                        </a:rPr>
                        <a:t>FSCK0055482</a:t>
                      </a:r>
                      <a:endParaRPr lang="en-CA" sz="1100" dirty="0">
                        <a:latin typeface="Arial" pitchFamily="34" charset="0"/>
                        <a:ea typeface="Times New Roman"/>
                        <a:cs typeface="Arial" pitchFamily="34" charset="0"/>
                      </a:endParaRPr>
                    </a:p>
                  </a:txBody>
                  <a:tcPr marL="68580" marR="68580" marT="0" marB="0">
                    <a:noFill/>
                  </a:tcPr>
                </a:tc>
                <a:extLst>
                  <a:ext uri="{0D108BD9-81ED-4DB2-BD59-A6C34878D82A}">
                    <a16:rowId xmlns:a16="http://schemas.microsoft.com/office/drawing/2014/main" val="10001"/>
                  </a:ext>
                </a:extLst>
              </a:tr>
              <a:tr h="1254445">
                <a:tc>
                  <a:txBody>
                    <a:bodyPr/>
                    <a:lstStyle/>
                    <a:p>
                      <a:pPr>
                        <a:lnSpc>
                          <a:spcPct val="100000"/>
                        </a:lnSpc>
                        <a:spcBef>
                          <a:spcPts val="0"/>
                        </a:spcBef>
                        <a:spcAft>
                          <a:spcPts val="0"/>
                        </a:spcAft>
                      </a:pPr>
                      <a:r>
                        <a:rPr lang="en-US" sz="1100" b="1" dirty="0" smtClean="0">
                          <a:latin typeface="Arial" pitchFamily="34" charset="0"/>
                          <a:ea typeface="Times New Roman"/>
                          <a:cs typeface="Arial" pitchFamily="34" charset="0"/>
                        </a:rPr>
                        <a:t>Midland</a:t>
                      </a:r>
                      <a:r>
                        <a:rPr lang="en-US" sz="1100" b="1" baseline="0" dirty="0" smtClean="0">
                          <a:latin typeface="Arial" pitchFamily="34" charset="0"/>
                          <a:ea typeface="Times New Roman"/>
                          <a:cs typeface="Arial" pitchFamily="34" charset="0"/>
                        </a:rPr>
                        <a:t> Courier</a:t>
                      </a:r>
                    </a:p>
                    <a:p>
                      <a:pPr>
                        <a:lnSpc>
                          <a:spcPct val="100000"/>
                        </a:lnSpc>
                        <a:spcBef>
                          <a:spcPts val="0"/>
                        </a:spcBef>
                        <a:spcAft>
                          <a:spcPts val="0"/>
                        </a:spcAft>
                      </a:pPr>
                      <a:r>
                        <a:rPr lang="en-CA" sz="1100" b="1" dirty="0" smtClean="0">
                          <a:latin typeface="Arial" pitchFamily="34" charset="0"/>
                          <a:ea typeface="Times New Roman"/>
                          <a:cs typeface="Arial" pitchFamily="34" charset="0"/>
                        </a:rPr>
                        <a:t>Jones, Natalie </a:t>
                      </a:r>
                      <a:r>
                        <a:rPr lang="en-CA" sz="1100" b="1" dirty="0" smtClean="0">
                          <a:latin typeface="Arial" pitchFamily="34" charset="0"/>
                          <a:ea typeface="Times New Roman"/>
                          <a:cs typeface="Arial" pitchFamily="34" charset="0"/>
                          <a:hlinkClick r:id="rId7"/>
                        </a:rPr>
                        <a:t>Jones.Natalie@midlandtransport.com</a:t>
                      </a:r>
                      <a:endParaRPr lang="en-CA" sz="1100" b="1" dirty="0" smtClean="0">
                        <a:latin typeface="Arial" pitchFamily="34" charset="0"/>
                        <a:ea typeface="Times New Roman"/>
                        <a:cs typeface="Arial" pitchFamily="34" charset="0"/>
                      </a:endParaRPr>
                    </a:p>
                    <a:p>
                      <a:pPr>
                        <a:lnSpc>
                          <a:spcPct val="100000"/>
                        </a:lnSpc>
                        <a:spcBef>
                          <a:spcPts val="0"/>
                        </a:spcBef>
                        <a:spcAft>
                          <a:spcPts val="0"/>
                        </a:spcAft>
                      </a:pPr>
                      <a:endParaRPr lang="en-US" sz="1100" dirty="0" smtClean="0">
                        <a:latin typeface="Arial" pitchFamily="34" charset="0"/>
                        <a:ea typeface="Times New Roman"/>
                        <a:cs typeface="Arial" pitchFamily="34" charset="0"/>
                      </a:endParaRPr>
                    </a:p>
                    <a:p>
                      <a:pPr>
                        <a:lnSpc>
                          <a:spcPct val="100000"/>
                        </a:lnSpc>
                        <a:spcBef>
                          <a:spcPts val="0"/>
                        </a:spcBef>
                        <a:spcAft>
                          <a:spcPts val="0"/>
                        </a:spcAft>
                      </a:pPr>
                      <a:r>
                        <a:rPr lang="en-US" sz="1100" b="1" dirty="0" smtClean="0">
                          <a:latin typeface="Arial" pitchFamily="34" charset="0"/>
                          <a:ea typeface="Times New Roman"/>
                          <a:cs typeface="Arial" pitchFamily="34" charset="0"/>
                        </a:rPr>
                        <a:t>Midland</a:t>
                      </a:r>
                      <a:r>
                        <a:rPr lang="en-US" sz="1100" b="1" baseline="0" dirty="0" smtClean="0">
                          <a:latin typeface="Arial" pitchFamily="34" charset="0"/>
                          <a:ea typeface="Times New Roman"/>
                          <a:cs typeface="Arial" pitchFamily="34" charset="0"/>
                        </a:rPr>
                        <a:t> Transport</a:t>
                      </a:r>
                      <a:endParaRPr lang="en-US" sz="1100" b="1" dirty="0" smtClean="0">
                        <a:latin typeface="Arial" pitchFamily="34" charset="0"/>
                        <a:ea typeface="Times New Roman"/>
                        <a:cs typeface="Arial" pitchFamily="34" charset="0"/>
                      </a:endParaRPr>
                    </a:p>
                    <a:p>
                      <a:pPr>
                        <a:lnSpc>
                          <a:spcPct val="100000"/>
                        </a:lnSpc>
                        <a:spcBef>
                          <a:spcPts val="0"/>
                        </a:spcBef>
                        <a:spcAft>
                          <a:spcPts val="0"/>
                        </a:spcAft>
                      </a:pPr>
                      <a:r>
                        <a:rPr lang="en-US" sz="1100" b="1" kern="1200" dirty="0" smtClean="0">
                          <a:solidFill>
                            <a:schemeClr val="dk1"/>
                          </a:solidFill>
                          <a:latin typeface="Arial" pitchFamily="34" charset="0"/>
                          <a:ea typeface="Times New Roman"/>
                          <a:cs typeface="Arial" pitchFamily="34" charset="0"/>
                        </a:rPr>
                        <a:t>Jennifer Raiche, </a:t>
                      </a:r>
                      <a:r>
                        <a:rPr lang="en-US" sz="1100" b="1" kern="1200" dirty="0" smtClean="0">
                          <a:solidFill>
                            <a:schemeClr val="dk1"/>
                          </a:solidFill>
                          <a:latin typeface="Arial" pitchFamily="34" charset="0"/>
                          <a:ea typeface="Times New Roman"/>
                          <a:cs typeface="Arial" pitchFamily="34" charset="0"/>
                          <a:hlinkClick r:id="rId8"/>
                        </a:rPr>
                        <a:t>Raiche.Jennifer@midlandtransport.com</a:t>
                      </a:r>
                      <a:endParaRPr lang="en-US" sz="1100" b="1" dirty="0" smtClean="0">
                        <a:latin typeface="Arial" pitchFamily="34" charset="0"/>
                        <a:ea typeface="Times New Roman"/>
                        <a:cs typeface="Arial" pitchFamily="34" charset="0"/>
                      </a:endParaRPr>
                    </a:p>
                    <a:p>
                      <a:pPr>
                        <a:lnSpc>
                          <a:spcPct val="100000"/>
                        </a:lnSpc>
                        <a:spcBef>
                          <a:spcPts val="0"/>
                        </a:spcBef>
                        <a:spcAft>
                          <a:spcPts val="0"/>
                        </a:spcAft>
                      </a:pPr>
                      <a:r>
                        <a:rPr lang="en-US" sz="1100" u="sng" dirty="0" smtClean="0">
                          <a:solidFill>
                            <a:srgbClr val="0000FF"/>
                          </a:solidFill>
                          <a:latin typeface="Arial" pitchFamily="34" charset="0"/>
                          <a:ea typeface="Times New Roman"/>
                          <a:cs typeface="Arial" pitchFamily="34" charset="0"/>
                          <a:hlinkClick r:id="rId9"/>
                        </a:rPr>
                        <a:t>customerservice@midlandtransport.com</a:t>
                      </a:r>
                      <a:endParaRPr lang="en-CA" sz="1100" dirty="0">
                        <a:latin typeface="Arial" pitchFamily="34" charset="0"/>
                        <a:ea typeface="Times New Roman"/>
                        <a:cs typeface="Arial" pitchFamily="34" charset="0"/>
                      </a:endParaRPr>
                    </a:p>
                    <a:p>
                      <a:pPr>
                        <a:lnSpc>
                          <a:spcPct val="100000"/>
                        </a:lnSpc>
                        <a:spcBef>
                          <a:spcPts val="0"/>
                        </a:spcBef>
                        <a:spcAft>
                          <a:spcPts val="0"/>
                        </a:spcAft>
                      </a:pPr>
                      <a:r>
                        <a:rPr lang="en-US" sz="1100" u="sng" dirty="0">
                          <a:solidFill>
                            <a:srgbClr val="0000FF"/>
                          </a:solidFill>
                          <a:latin typeface="Arial" pitchFamily="34" charset="0"/>
                          <a:ea typeface="Times New Roman"/>
                          <a:cs typeface="Arial" pitchFamily="34" charset="0"/>
                          <a:hlinkClick r:id="rId10"/>
                        </a:rPr>
                        <a:t>https://</a:t>
                      </a:r>
                      <a:r>
                        <a:rPr lang="en-US" sz="1100" u="sng" dirty="0" smtClean="0">
                          <a:solidFill>
                            <a:srgbClr val="0000FF"/>
                          </a:solidFill>
                          <a:latin typeface="Arial" pitchFamily="34" charset="0"/>
                          <a:ea typeface="Times New Roman"/>
                          <a:cs typeface="Arial" pitchFamily="34" charset="0"/>
                          <a:hlinkClick r:id="rId10"/>
                        </a:rPr>
                        <a:t>www.midlandtransport.com/ShipmentInquiry.aspx</a:t>
                      </a:r>
                      <a:endParaRPr lang="en-US" sz="1100" u="sng" dirty="0" smtClean="0">
                        <a:solidFill>
                          <a:srgbClr val="0000FF"/>
                        </a:solidFill>
                        <a:latin typeface="Arial" pitchFamily="34" charset="0"/>
                        <a:ea typeface="Times New Roman"/>
                        <a:cs typeface="Arial" pitchFamily="34" charset="0"/>
                      </a:endParaRPr>
                    </a:p>
                    <a:p>
                      <a:pPr>
                        <a:lnSpc>
                          <a:spcPct val="100000"/>
                        </a:lnSpc>
                        <a:spcBef>
                          <a:spcPts val="0"/>
                        </a:spcBef>
                        <a:spcAft>
                          <a:spcPts val="0"/>
                        </a:spcAft>
                      </a:pPr>
                      <a:endParaRPr lang="en-CA" sz="1100" dirty="0">
                        <a:latin typeface="Arial" pitchFamily="34" charset="0"/>
                        <a:ea typeface="Times New Roman"/>
                        <a:cs typeface="Arial" pitchFamily="34" charset="0"/>
                      </a:endParaRPr>
                    </a:p>
                  </a:txBody>
                  <a:tcPr marL="0" marR="0" marT="0" marB="0">
                    <a:noFill/>
                  </a:tcPr>
                </a:tc>
                <a:tc>
                  <a:txBody>
                    <a:bodyPr/>
                    <a:lstStyle/>
                    <a:p>
                      <a:pPr>
                        <a:lnSpc>
                          <a:spcPct val="100000"/>
                        </a:lnSpc>
                        <a:spcBef>
                          <a:spcPts val="0"/>
                        </a:spcBef>
                        <a:spcAft>
                          <a:spcPts val="0"/>
                        </a:spcAft>
                      </a:pPr>
                      <a:r>
                        <a:rPr lang="en-US" sz="1100" dirty="0" smtClean="0">
                          <a:latin typeface="Arial" pitchFamily="34" charset="0"/>
                          <a:ea typeface="Times New Roman"/>
                          <a:cs typeface="Arial" pitchFamily="34" charset="0"/>
                        </a:rPr>
                        <a:t>LDC50125339, P00113055829</a:t>
                      </a:r>
                    </a:p>
                    <a:p>
                      <a:pPr>
                        <a:lnSpc>
                          <a:spcPct val="100000"/>
                        </a:lnSpc>
                        <a:spcBef>
                          <a:spcPts val="0"/>
                        </a:spcBef>
                        <a:spcAft>
                          <a:spcPts val="0"/>
                        </a:spcAft>
                      </a:pPr>
                      <a:endParaRPr lang="en-US" sz="1100" dirty="0" smtClean="0">
                        <a:latin typeface="Arial" pitchFamily="34" charset="0"/>
                        <a:ea typeface="Times New Roman"/>
                        <a:cs typeface="Arial" pitchFamily="34" charset="0"/>
                      </a:endParaRPr>
                    </a:p>
                    <a:p>
                      <a:pPr>
                        <a:lnSpc>
                          <a:spcPct val="100000"/>
                        </a:lnSpc>
                        <a:spcBef>
                          <a:spcPts val="0"/>
                        </a:spcBef>
                        <a:spcAft>
                          <a:spcPts val="0"/>
                        </a:spcAft>
                      </a:pPr>
                      <a:endParaRPr lang="en-US" sz="1100" dirty="0" smtClean="0">
                        <a:latin typeface="Arial" pitchFamily="34" charset="0"/>
                        <a:ea typeface="Times New Roman"/>
                        <a:cs typeface="Arial" pitchFamily="34" charset="0"/>
                      </a:endParaRPr>
                    </a:p>
                    <a:p>
                      <a:pPr>
                        <a:lnSpc>
                          <a:spcPct val="100000"/>
                        </a:lnSpc>
                        <a:spcBef>
                          <a:spcPts val="0"/>
                        </a:spcBef>
                        <a:spcAft>
                          <a:spcPts val="0"/>
                        </a:spcAft>
                      </a:pPr>
                      <a:endParaRPr lang="en-US" sz="1100" dirty="0" smtClean="0">
                        <a:latin typeface="Arial" pitchFamily="34" charset="0"/>
                        <a:ea typeface="Times New Roman"/>
                        <a:cs typeface="Arial" pitchFamily="34" charset="0"/>
                      </a:endParaRPr>
                    </a:p>
                    <a:p>
                      <a:pPr>
                        <a:lnSpc>
                          <a:spcPct val="100000"/>
                        </a:lnSpc>
                        <a:spcBef>
                          <a:spcPts val="0"/>
                        </a:spcBef>
                        <a:spcAft>
                          <a:spcPts val="0"/>
                        </a:spcAft>
                      </a:pPr>
                      <a:r>
                        <a:rPr lang="en-US" sz="1100" dirty="0" smtClean="0">
                          <a:latin typeface="Arial" pitchFamily="34" charset="0"/>
                          <a:ea typeface="Times New Roman"/>
                          <a:cs typeface="Arial" pitchFamily="34" charset="0"/>
                        </a:rPr>
                        <a:t>90725988</a:t>
                      </a:r>
                      <a:endParaRPr lang="en-CA" sz="1100" dirty="0">
                        <a:latin typeface="Arial" pitchFamily="34" charset="0"/>
                        <a:ea typeface="Times New Roman"/>
                        <a:cs typeface="Arial" pitchFamily="34" charset="0"/>
                      </a:endParaRPr>
                    </a:p>
                  </a:txBody>
                  <a:tcPr marL="0" marR="0" marT="0" marB="0">
                    <a:noFill/>
                  </a:tcPr>
                </a:tc>
                <a:extLst>
                  <a:ext uri="{0D108BD9-81ED-4DB2-BD59-A6C34878D82A}">
                    <a16:rowId xmlns:a16="http://schemas.microsoft.com/office/drawing/2014/main" val="10002"/>
                  </a:ext>
                </a:extLst>
              </a:tr>
              <a:tr h="981909">
                <a:tc>
                  <a:txBody>
                    <a:bodyPr/>
                    <a:lstStyle/>
                    <a:p>
                      <a:pPr>
                        <a:lnSpc>
                          <a:spcPct val="100000"/>
                        </a:lnSpc>
                        <a:spcBef>
                          <a:spcPts val="0"/>
                        </a:spcBef>
                        <a:spcAft>
                          <a:spcPts val="0"/>
                        </a:spcAft>
                      </a:pPr>
                      <a:r>
                        <a:rPr lang="en-US" sz="1100" b="1" dirty="0">
                          <a:latin typeface="Arial" pitchFamily="34" charset="0"/>
                          <a:ea typeface="Times New Roman"/>
                          <a:cs typeface="Arial" pitchFamily="34" charset="0"/>
                        </a:rPr>
                        <a:t>Vitran Express </a:t>
                      </a:r>
                      <a:endParaRPr lang="en-US" sz="1100" b="1" dirty="0" smtClean="0">
                        <a:latin typeface="Arial" pitchFamily="34" charset="0"/>
                        <a:ea typeface="Times New Roman"/>
                        <a:cs typeface="Arial" pitchFamily="34" charset="0"/>
                      </a:endParaRPr>
                    </a:p>
                    <a:p>
                      <a:pPr>
                        <a:lnSpc>
                          <a:spcPct val="100000"/>
                        </a:lnSpc>
                        <a:spcBef>
                          <a:spcPts val="0"/>
                        </a:spcBef>
                        <a:spcAft>
                          <a:spcPts val="0"/>
                        </a:spcAft>
                      </a:pPr>
                      <a:r>
                        <a:rPr lang="en-CA" sz="1100" b="1" dirty="0" smtClean="0">
                          <a:latin typeface="Arial" pitchFamily="34" charset="0"/>
                          <a:ea typeface="Times New Roman"/>
                          <a:cs typeface="Arial" pitchFamily="34" charset="0"/>
                        </a:rPr>
                        <a:t>TOR CS </a:t>
                      </a:r>
                      <a:r>
                        <a:rPr lang="en-CA" sz="1100" b="1" dirty="0" smtClean="0">
                          <a:latin typeface="Arial" pitchFamily="34" charset="0"/>
                          <a:ea typeface="Times New Roman"/>
                          <a:cs typeface="Arial" pitchFamily="34" charset="0"/>
                          <a:hlinkClick r:id="rId11"/>
                        </a:rPr>
                        <a:t>TorCustomerService@vitran.com</a:t>
                      </a:r>
                      <a:endParaRPr lang="en-CA" sz="1100" b="1" dirty="0">
                        <a:latin typeface="Arial" pitchFamily="34" charset="0"/>
                        <a:ea typeface="Times New Roman"/>
                        <a:cs typeface="Arial" pitchFamily="34" charset="0"/>
                      </a:endParaRPr>
                    </a:p>
                    <a:p>
                      <a:pPr>
                        <a:lnSpc>
                          <a:spcPct val="100000"/>
                        </a:lnSpc>
                        <a:spcBef>
                          <a:spcPts val="0"/>
                        </a:spcBef>
                        <a:spcAft>
                          <a:spcPts val="0"/>
                        </a:spcAft>
                      </a:pPr>
                      <a:r>
                        <a:rPr lang="en-US" sz="1100" u="sng" dirty="0">
                          <a:solidFill>
                            <a:srgbClr val="0000FF"/>
                          </a:solidFill>
                          <a:latin typeface="Arial" pitchFamily="34" charset="0"/>
                          <a:ea typeface="Times New Roman"/>
                          <a:cs typeface="Arial" pitchFamily="34" charset="0"/>
                          <a:hlinkClick r:id="rId12"/>
                        </a:rPr>
                        <a:t>narinder.sharma@vitran.com</a:t>
                      </a:r>
                      <a:endParaRPr lang="en-CA" sz="1100" dirty="0">
                        <a:latin typeface="Arial" pitchFamily="34" charset="0"/>
                        <a:ea typeface="Times New Roman"/>
                        <a:cs typeface="Arial" pitchFamily="34" charset="0"/>
                      </a:endParaRPr>
                    </a:p>
                    <a:p>
                      <a:pPr>
                        <a:lnSpc>
                          <a:spcPct val="100000"/>
                        </a:lnSpc>
                        <a:spcBef>
                          <a:spcPts val="0"/>
                        </a:spcBef>
                        <a:spcAft>
                          <a:spcPts val="0"/>
                        </a:spcAft>
                      </a:pPr>
                      <a:r>
                        <a:rPr lang="en-US" sz="1100" u="sng" dirty="0">
                          <a:solidFill>
                            <a:srgbClr val="0000FF"/>
                          </a:solidFill>
                          <a:latin typeface="Arial" pitchFamily="34" charset="0"/>
                          <a:ea typeface="Times New Roman"/>
                          <a:cs typeface="Arial" pitchFamily="34" charset="0"/>
                          <a:hlinkClick r:id="rId13"/>
                        </a:rPr>
                        <a:t>erica.dolan@vitran.com</a:t>
                      </a:r>
                      <a:endParaRPr lang="en-CA" sz="1100" dirty="0">
                        <a:latin typeface="Arial" pitchFamily="34" charset="0"/>
                        <a:ea typeface="Times New Roman"/>
                        <a:cs typeface="Arial" pitchFamily="34" charset="0"/>
                      </a:endParaRPr>
                    </a:p>
                    <a:p>
                      <a:pPr>
                        <a:lnSpc>
                          <a:spcPct val="100000"/>
                        </a:lnSpc>
                        <a:spcBef>
                          <a:spcPts val="0"/>
                        </a:spcBef>
                        <a:spcAft>
                          <a:spcPts val="0"/>
                        </a:spcAft>
                      </a:pPr>
                      <a:r>
                        <a:rPr lang="en-US" sz="1100" u="sng" dirty="0">
                          <a:solidFill>
                            <a:srgbClr val="0000FF"/>
                          </a:solidFill>
                          <a:latin typeface="Arial" pitchFamily="34" charset="0"/>
                          <a:ea typeface="Times New Roman"/>
                          <a:cs typeface="Arial" pitchFamily="34" charset="0"/>
                          <a:hlinkClick r:id="rId14"/>
                        </a:rPr>
                        <a:t>http://www.vitranexpress.com/canadian_ltl/home/index.htm</a:t>
                      </a:r>
                      <a:endParaRPr lang="en-CA" sz="1100" dirty="0">
                        <a:latin typeface="Arial" pitchFamily="34" charset="0"/>
                        <a:ea typeface="Times New Roman"/>
                        <a:cs typeface="Arial" pitchFamily="34" charset="0"/>
                      </a:endParaRPr>
                    </a:p>
                  </a:txBody>
                  <a:tcPr marL="0" marR="0" marT="0" marB="0">
                    <a:noFill/>
                  </a:tcPr>
                </a:tc>
                <a:tc>
                  <a:txBody>
                    <a:bodyPr/>
                    <a:lstStyle/>
                    <a:p>
                      <a:pPr>
                        <a:lnSpc>
                          <a:spcPct val="100000"/>
                        </a:lnSpc>
                        <a:spcBef>
                          <a:spcPts val="0"/>
                        </a:spcBef>
                        <a:spcAft>
                          <a:spcPts val="0"/>
                        </a:spcAft>
                      </a:pPr>
                      <a:r>
                        <a:rPr lang="en-US" sz="1100" dirty="0">
                          <a:latin typeface="Arial" pitchFamily="34" charset="0"/>
                          <a:ea typeface="Times New Roman"/>
                          <a:cs typeface="Arial" pitchFamily="34" charset="0"/>
                        </a:rPr>
                        <a:t> In A1 – 774051007</a:t>
                      </a:r>
                      <a:endParaRPr lang="en-CA" sz="1100" dirty="0">
                        <a:latin typeface="Arial" pitchFamily="34" charset="0"/>
                        <a:ea typeface="Times New Roman"/>
                        <a:cs typeface="Arial" pitchFamily="34" charset="0"/>
                      </a:endParaRPr>
                    </a:p>
                    <a:p>
                      <a:pPr>
                        <a:lnSpc>
                          <a:spcPct val="100000"/>
                        </a:lnSpc>
                        <a:spcBef>
                          <a:spcPts val="0"/>
                        </a:spcBef>
                        <a:spcAft>
                          <a:spcPts val="0"/>
                        </a:spcAft>
                      </a:pPr>
                      <a:r>
                        <a:rPr lang="en-US" sz="1100" dirty="0">
                          <a:latin typeface="Arial" pitchFamily="34" charset="0"/>
                          <a:ea typeface="Times New Roman"/>
                          <a:cs typeface="Arial" pitchFamily="34" charset="0"/>
                        </a:rPr>
                        <a:t>Eight digits only – drop the last digit !</a:t>
                      </a:r>
                      <a:endParaRPr lang="en-CA" sz="1100" dirty="0">
                        <a:latin typeface="Arial" pitchFamily="34" charset="0"/>
                        <a:ea typeface="Times New Roman"/>
                        <a:cs typeface="Arial" pitchFamily="34" charset="0"/>
                      </a:endParaRPr>
                    </a:p>
                  </a:txBody>
                  <a:tcPr marL="0" marR="0" marT="0" marB="0">
                    <a:noFill/>
                  </a:tcPr>
                </a:tc>
                <a:extLst>
                  <a:ext uri="{0D108BD9-81ED-4DB2-BD59-A6C34878D82A}">
                    <a16:rowId xmlns:a16="http://schemas.microsoft.com/office/drawing/2014/main" val="10003"/>
                  </a:ext>
                </a:extLst>
              </a:tr>
              <a:tr h="981909">
                <a:tc>
                  <a:txBody>
                    <a:bodyPr/>
                    <a:lstStyle/>
                    <a:p>
                      <a:pPr>
                        <a:lnSpc>
                          <a:spcPct val="100000"/>
                        </a:lnSpc>
                        <a:spcBef>
                          <a:spcPts val="0"/>
                        </a:spcBef>
                        <a:spcAft>
                          <a:spcPts val="0"/>
                        </a:spcAft>
                      </a:pPr>
                      <a:r>
                        <a:rPr lang="en-US" sz="1100" b="1" dirty="0">
                          <a:latin typeface="Arial" pitchFamily="34" charset="0"/>
                          <a:ea typeface="Times New Roman"/>
                          <a:cs typeface="Arial" pitchFamily="34" charset="0"/>
                        </a:rPr>
                        <a:t>Day and </a:t>
                      </a:r>
                      <a:r>
                        <a:rPr lang="en-US" sz="1100" b="1" dirty="0" smtClean="0">
                          <a:latin typeface="Arial" pitchFamily="34" charset="0"/>
                          <a:ea typeface="Times New Roman"/>
                          <a:cs typeface="Arial" pitchFamily="34" charset="0"/>
                        </a:rPr>
                        <a:t>Ross</a:t>
                      </a:r>
                    </a:p>
                    <a:p>
                      <a:pPr>
                        <a:lnSpc>
                          <a:spcPct val="100000"/>
                        </a:lnSpc>
                        <a:spcBef>
                          <a:spcPts val="0"/>
                        </a:spcBef>
                        <a:spcAft>
                          <a:spcPts val="0"/>
                        </a:spcAft>
                      </a:pPr>
                      <a:r>
                        <a:rPr lang="en-CA" sz="1100" b="1" dirty="0" smtClean="0">
                          <a:latin typeface="Arial" pitchFamily="34" charset="0"/>
                          <a:ea typeface="Times New Roman"/>
                          <a:cs typeface="Arial" pitchFamily="34" charset="0"/>
                        </a:rPr>
                        <a:t>FRIESEN, KEVIN </a:t>
                      </a:r>
                      <a:r>
                        <a:rPr lang="en-CA" sz="1100" b="1" dirty="0" smtClean="0">
                          <a:latin typeface="Arial" pitchFamily="34" charset="0"/>
                          <a:ea typeface="Times New Roman"/>
                          <a:cs typeface="Arial" pitchFamily="34" charset="0"/>
                          <a:hlinkClick r:id="rId15"/>
                        </a:rPr>
                        <a:t>Kevin.FRIESEN@dayandrossinc.ca</a:t>
                      </a:r>
                      <a:endParaRPr lang="en-CA" sz="1100" b="1" dirty="0">
                        <a:latin typeface="Arial" pitchFamily="34" charset="0"/>
                        <a:ea typeface="Times New Roman"/>
                        <a:cs typeface="Arial" pitchFamily="34" charset="0"/>
                      </a:endParaRPr>
                    </a:p>
                    <a:p>
                      <a:pPr>
                        <a:lnSpc>
                          <a:spcPct val="100000"/>
                        </a:lnSpc>
                        <a:spcBef>
                          <a:spcPts val="0"/>
                        </a:spcBef>
                        <a:spcAft>
                          <a:spcPts val="0"/>
                        </a:spcAft>
                      </a:pPr>
                      <a:r>
                        <a:rPr lang="en-US" sz="1100" dirty="0">
                          <a:latin typeface="Arial" pitchFamily="34" charset="0"/>
                          <a:ea typeface="Times New Roman"/>
                          <a:cs typeface="Arial" pitchFamily="34" charset="0"/>
                        </a:rPr>
                        <a:t>Rebecca Ward: </a:t>
                      </a:r>
                      <a:r>
                        <a:rPr lang="en-US" sz="1100" u="sng" dirty="0">
                          <a:solidFill>
                            <a:srgbClr val="0000FF"/>
                          </a:solidFill>
                          <a:latin typeface="Arial" pitchFamily="34" charset="0"/>
                          <a:ea typeface="Times New Roman"/>
                          <a:cs typeface="Arial" pitchFamily="34" charset="0"/>
                          <a:hlinkClick r:id="rId16"/>
                        </a:rPr>
                        <a:t>rebecca.ward@dayandrossinc.ca</a:t>
                      </a:r>
                      <a:endParaRPr lang="en-CA" sz="1100" dirty="0">
                        <a:latin typeface="Arial" pitchFamily="34" charset="0"/>
                        <a:ea typeface="Times New Roman"/>
                        <a:cs typeface="Arial" pitchFamily="34" charset="0"/>
                      </a:endParaRPr>
                    </a:p>
                    <a:p>
                      <a:pPr>
                        <a:lnSpc>
                          <a:spcPct val="100000"/>
                        </a:lnSpc>
                        <a:spcBef>
                          <a:spcPts val="0"/>
                        </a:spcBef>
                        <a:spcAft>
                          <a:spcPts val="0"/>
                        </a:spcAft>
                      </a:pPr>
                      <a:r>
                        <a:rPr lang="en-US" sz="1100" u="sng" dirty="0">
                          <a:solidFill>
                            <a:srgbClr val="0000FF"/>
                          </a:solidFill>
                          <a:latin typeface="Arial" pitchFamily="34" charset="0"/>
                          <a:ea typeface="Times New Roman"/>
                          <a:cs typeface="Arial" pitchFamily="34" charset="0"/>
                          <a:hlinkClick r:id="rId17"/>
                        </a:rPr>
                        <a:t>TLC@dayandrossinc.ca</a:t>
                      </a:r>
                      <a:endParaRPr lang="en-CA" sz="1100" dirty="0">
                        <a:latin typeface="Arial" pitchFamily="34" charset="0"/>
                        <a:ea typeface="Times New Roman"/>
                        <a:cs typeface="Arial" pitchFamily="34" charset="0"/>
                      </a:endParaRPr>
                    </a:p>
                    <a:p>
                      <a:pPr>
                        <a:lnSpc>
                          <a:spcPct val="100000"/>
                        </a:lnSpc>
                        <a:spcBef>
                          <a:spcPts val="0"/>
                        </a:spcBef>
                        <a:spcAft>
                          <a:spcPts val="0"/>
                        </a:spcAft>
                      </a:pPr>
                      <a:r>
                        <a:rPr lang="en-US" sz="1100" u="sng" dirty="0">
                          <a:solidFill>
                            <a:srgbClr val="0000FF"/>
                          </a:solidFill>
                          <a:latin typeface="Arial" pitchFamily="34" charset="0"/>
                          <a:ea typeface="Times New Roman"/>
                          <a:cs typeface="Arial" pitchFamily="34" charset="0"/>
                          <a:hlinkClick r:id="rId18"/>
                        </a:rPr>
                        <a:t>http://www.dayross.ca/Forms/TrackShipment.aspx</a:t>
                      </a:r>
                      <a:endParaRPr lang="en-CA" sz="1100" dirty="0">
                        <a:latin typeface="Arial" pitchFamily="34" charset="0"/>
                        <a:ea typeface="Times New Roman"/>
                        <a:cs typeface="Arial" pitchFamily="34" charset="0"/>
                      </a:endParaRPr>
                    </a:p>
                  </a:txBody>
                  <a:tcPr marL="0" marR="0" marT="0" marB="0">
                    <a:noFill/>
                  </a:tcPr>
                </a:tc>
                <a:tc>
                  <a:txBody>
                    <a:bodyPr/>
                    <a:lstStyle/>
                    <a:p>
                      <a:pPr>
                        <a:lnSpc>
                          <a:spcPct val="100000"/>
                        </a:lnSpc>
                        <a:spcBef>
                          <a:spcPts val="0"/>
                        </a:spcBef>
                        <a:spcAft>
                          <a:spcPts val="0"/>
                        </a:spcAft>
                      </a:pPr>
                      <a:r>
                        <a:rPr lang="en-US" sz="1100" dirty="0">
                          <a:latin typeface="Arial" pitchFamily="34" charset="0"/>
                          <a:ea typeface="Times New Roman"/>
                          <a:cs typeface="Arial" pitchFamily="34" charset="0"/>
                        </a:rPr>
                        <a:t>TOR4387463 – starts with whatever city it is departing from.</a:t>
                      </a:r>
                      <a:endParaRPr lang="en-CA" sz="1100" dirty="0">
                        <a:latin typeface="Arial" pitchFamily="34" charset="0"/>
                        <a:ea typeface="Times New Roman"/>
                        <a:cs typeface="Arial" pitchFamily="34" charset="0"/>
                      </a:endParaRPr>
                    </a:p>
                  </a:txBody>
                  <a:tcPr marL="0" marR="0" marT="0" marB="0">
                    <a:noFill/>
                  </a:tcPr>
                </a:tc>
                <a:extLst>
                  <a:ext uri="{0D108BD9-81ED-4DB2-BD59-A6C34878D82A}">
                    <a16:rowId xmlns:a16="http://schemas.microsoft.com/office/drawing/2014/main" val="10004"/>
                  </a:ext>
                </a:extLst>
              </a:tr>
              <a:tr h="436837">
                <a:tc>
                  <a:txBody>
                    <a:bodyPr/>
                    <a:lstStyle/>
                    <a:p>
                      <a:pPr>
                        <a:lnSpc>
                          <a:spcPct val="100000"/>
                        </a:lnSpc>
                        <a:spcBef>
                          <a:spcPts val="0"/>
                        </a:spcBef>
                        <a:spcAft>
                          <a:spcPts val="0"/>
                        </a:spcAft>
                      </a:pPr>
                      <a:r>
                        <a:rPr lang="en-US" sz="1100" b="1" dirty="0" err="1">
                          <a:latin typeface="Arial" pitchFamily="34" charset="0"/>
                          <a:ea typeface="Times New Roman"/>
                          <a:cs typeface="Arial" pitchFamily="34" charset="0"/>
                        </a:rPr>
                        <a:t>Gardwine</a:t>
                      </a:r>
                      <a:r>
                        <a:rPr lang="en-US" sz="1100" b="1" dirty="0">
                          <a:latin typeface="Arial" pitchFamily="34" charset="0"/>
                          <a:ea typeface="Times New Roman"/>
                          <a:cs typeface="Arial" pitchFamily="34" charset="0"/>
                        </a:rPr>
                        <a:t> North</a:t>
                      </a:r>
                      <a:endParaRPr lang="en-CA" sz="1100" b="1" dirty="0">
                        <a:latin typeface="Arial" pitchFamily="34" charset="0"/>
                        <a:ea typeface="Times New Roman"/>
                        <a:cs typeface="Arial" pitchFamily="34" charset="0"/>
                      </a:endParaRPr>
                    </a:p>
                    <a:p>
                      <a:pPr>
                        <a:lnSpc>
                          <a:spcPct val="100000"/>
                        </a:lnSpc>
                        <a:spcBef>
                          <a:spcPts val="0"/>
                        </a:spcBef>
                        <a:spcAft>
                          <a:spcPts val="0"/>
                        </a:spcAft>
                      </a:pPr>
                      <a:r>
                        <a:rPr lang="en-US" sz="1100" u="sng" dirty="0">
                          <a:solidFill>
                            <a:srgbClr val="0000FF"/>
                          </a:solidFill>
                          <a:latin typeface="Arial" pitchFamily="34" charset="0"/>
                          <a:ea typeface="Times New Roman"/>
                          <a:cs typeface="Arial" pitchFamily="34" charset="0"/>
                          <a:hlinkClick r:id="rId19"/>
                        </a:rPr>
                        <a:t>http://205.200.119.2/scripts/cgiip.exe/protrace.htm</a:t>
                      </a:r>
                      <a:endParaRPr lang="en-CA" sz="1100" dirty="0">
                        <a:latin typeface="Arial" pitchFamily="34" charset="0"/>
                        <a:ea typeface="Times New Roman"/>
                        <a:cs typeface="Arial" pitchFamily="34" charset="0"/>
                      </a:endParaRPr>
                    </a:p>
                  </a:txBody>
                  <a:tcPr marL="0" marR="0" marT="0" marB="0">
                    <a:noFill/>
                  </a:tcPr>
                </a:tc>
                <a:tc>
                  <a:txBody>
                    <a:bodyPr/>
                    <a:lstStyle/>
                    <a:p>
                      <a:pPr>
                        <a:lnSpc>
                          <a:spcPct val="100000"/>
                        </a:lnSpc>
                        <a:spcBef>
                          <a:spcPts val="0"/>
                        </a:spcBef>
                        <a:spcAft>
                          <a:spcPts val="0"/>
                        </a:spcAft>
                      </a:pPr>
                      <a:r>
                        <a:rPr lang="en-US" sz="1100" dirty="0">
                          <a:latin typeface="Arial" pitchFamily="34" charset="0"/>
                          <a:ea typeface="Times New Roman"/>
                          <a:cs typeface="Arial" pitchFamily="34" charset="0"/>
                        </a:rPr>
                        <a:t>Can be similar to Midland transport, sometimes with TTO/WPG to start.</a:t>
                      </a:r>
                      <a:endParaRPr lang="en-CA" sz="1100" dirty="0">
                        <a:latin typeface="Arial" pitchFamily="34" charset="0"/>
                        <a:ea typeface="Times New Roman"/>
                        <a:cs typeface="Arial" pitchFamily="34" charset="0"/>
                      </a:endParaRPr>
                    </a:p>
                  </a:txBody>
                  <a:tcPr marL="0" marR="0" marT="0" marB="0">
                    <a:noFill/>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0A761993-0337-44FF-BD9A-C82FCFA64B56}" type="slidenum">
              <a:rPr lang="en-CA" smtClean="0"/>
              <a:pPr/>
              <a:t>19</a:t>
            </a:fld>
            <a:endParaRPr lang="en-CA"/>
          </a:p>
        </p:txBody>
      </p:sp>
      <p:sp>
        <p:nvSpPr>
          <p:cNvPr id="6" name="TextBox 5"/>
          <p:cNvSpPr txBox="1"/>
          <p:nvPr/>
        </p:nvSpPr>
        <p:spPr>
          <a:xfrm>
            <a:off x="1979712" y="476672"/>
            <a:ext cx="5976664" cy="892552"/>
          </a:xfrm>
          <a:prstGeom prst="rect">
            <a:avLst/>
          </a:prstGeom>
          <a:noFill/>
        </p:spPr>
        <p:txBody>
          <a:bodyPr wrap="square" rtlCol="0">
            <a:spAutoFit/>
          </a:bodyPr>
          <a:lstStyle/>
          <a:p>
            <a:r>
              <a:rPr lang="en-CA" sz="3200" b="1" dirty="0" smtClean="0"/>
              <a:t>Carrier’s Tracking and Contact info</a:t>
            </a:r>
          </a:p>
          <a:p>
            <a:r>
              <a:rPr lang="en-CA" sz="2000" b="1" dirty="0" smtClean="0"/>
              <a:t>(Check spreadsheet) , common ones below</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cstate="print"/>
          <a:srcRect/>
          <a:stretch>
            <a:fillRect/>
          </a:stretch>
        </p:blipFill>
        <p:spPr bwMode="auto">
          <a:xfrm>
            <a:off x="0" y="0"/>
            <a:ext cx="9144000" cy="1590675"/>
          </a:xfrm>
          <a:prstGeom prst="rect">
            <a:avLst/>
          </a:prstGeom>
          <a:noFill/>
          <a:ln w="9525">
            <a:noFill/>
            <a:miter lim="800000"/>
            <a:headEnd/>
            <a:tailEnd/>
          </a:ln>
        </p:spPr>
      </p:pic>
      <p:sp>
        <p:nvSpPr>
          <p:cNvPr id="3" name="Content Placeholder 2"/>
          <p:cNvSpPr>
            <a:spLocks noGrp="1"/>
          </p:cNvSpPr>
          <p:nvPr>
            <p:ph idx="1"/>
          </p:nvPr>
        </p:nvSpPr>
        <p:spPr>
          <a:xfrm>
            <a:off x="457200" y="476672"/>
            <a:ext cx="8229600" cy="5904656"/>
          </a:xfrm>
        </p:spPr>
        <p:txBody>
          <a:bodyPr>
            <a:normAutofit fontScale="77500" lnSpcReduction="20000"/>
          </a:bodyPr>
          <a:lstStyle/>
          <a:p>
            <a:pPr algn="ctr">
              <a:buNone/>
            </a:pPr>
            <a:r>
              <a:rPr lang="en-CA" sz="4000" b="1" u="sng" dirty="0" smtClean="0">
                <a:latin typeface="+mj-lt"/>
                <a:ea typeface="+mj-ea"/>
                <a:cs typeface="+mj-cs"/>
              </a:rPr>
              <a:t>Table of Contents: </a:t>
            </a:r>
            <a:endParaRPr lang="en-CA" sz="4000" b="1" u="sng" dirty="0">
              <a:latin typeface="+mj-lt"/>
              <a:ea typeface="+mj-ea"/>
              <a:cs typeface="+mj-cs"/>
            </a:endParaRPr>
          </a:p>
          <a:p>
            <a:pPr algn="ctr">
              <a:buNone/>
            </a:pPr>
            <a:endParaRPr lang="en-CA" b="1" u="sng" dirty="0" smtClean="0"/>
          </a:p>
          <a:p>
            <a:pPr algn="ctr">
              <a:buNone/>
            </a:pPr>
            <a:endParaRPr lang="en-CA" b="1" u="sng" dirty="0"/>
          </a:p>
          <a:p>
            <a:pPr>
              <a:spcBef>
                <a:spcPts val="0"/>
              </a:spcBef>
            </a:pPr>
            <a:r>
              <a:rPr lang="en-CA" sz="2200" dirty="0" smtClean="0"/>
              <a:t>How to answer the phone</a:t>
            </a:r>
          </a:p>
          <a:p>
            <a:pPr>
              <a:spcBef>
                <a:spcPts val="0"/>
              </a:spcBef>
            </a:pPr>
            <a:r>
              <a:rPr lang="en-CA" sz="2400" dirty="0" smtClean="0"/>
              <a:t>What is the call about?</a:t>
            </a:r>
          </a:p>
          <a:p>
            <a:pPr>
              <a:spcBef>
                <a:spcPts val="0"/>
              </a:spcBef>
            </a:pPr>
            <a:r>
              <a:rPr lang="en-CA" sz="2400" dirty="0" smtClean="0"/>
              <a:t>How to find the team responsible</a:t>
            </a:r>
          </a:p>
          <a:p>
            <a:pPr>
              <a:spcBef>
                <a:spcPts val="0"/>
              </a:spcBef>
            </a:pPr>
            <a:r>
              <a:rPr lang="en-CA" sz="2400" dirty="0" smtClean="0"/>
              <a:t>How to put the caller on hold</a:t>
            </a:r>
          </a:p>
          <a:p>
            <a:pPr>
              <a:spcBef>
                <a:spcPts val="0"/>
              </a:spcBef>
            </a:pPr>
            <a:r>
              <a:rPr lang="en-CA" sz="2400" dirty="0" smtClean="0"/>
              <a:t>Transferring a call</a:t>
            </a:r>
          </a:p>
          <a:p>
            <a:pPr>
              <a:spcBef>
                <a:spcPts val="0"/>
              </a:spcBef>
            </a:pPr>
            <a:r>
              <a:rPr lang="en-CA" sz="2400" dirty="0" smtClean="0"/>
              <a:t>Shipment Tracking</a:t>
            </a:r>
          </a:p>
          <a:p>
            <a:pPr lvl="1">
              <a:spcBef>
                <a:spcPts val="0"/>
              </a:spcBef>
            </a:pPr>
            <a:r>
              <a:rPr lang="en-CA" sz="2000" dirty="0" smtClean="0"/>
              <a:t>How to search for Consumer on ‘Track N Trace’</a:t>
            </a:r>
          </a:p>
          <a:p>
            <a:pPr lvl="1">
              <a:spcBef>
                <a:spcPts val="0"/>
              </a:spcBef>
            </a:pPr>
            <a:r>
              <a:rPr lang="en-CA" sz="2000" dirty="0" smtClean="0"/>
              <a:t>How to Search for the Consumer on A1</a:t>
            </a:r>
          </a:p>
          <a:p>
            <a:pPr lvl="1">
              <a:spcBef>
                <a:spcPts val="0"/>
              </a:spcBef>
            </a:pPr>
            <a:r>
              <a:rPr lang="en-CA" sz="2000" dirty="0" smtClean="0"/>
              <a:t>Verifying Information</a:t>
            </a:r>
          </a:p>
          <a:p>
            <a:pPr lvl="1">
              <a:spcBef>
                <a:spcPts val="0"/>
              </a:spcBef>
            </a:pPr>
            <a:r>
              <a:rPr lang="en-CA" sz="2000" dirty="0" smtClean="0"/>
              <a:t>Carrier’s tracking and contact info</a:t>
            </a:r>
          </a:p>
          <a:p>
            <a:pPr lvl="1">
              <a:spcBef>
                <a:spcPts val="0"/>
              </a:spcBef>
            </a:pPr>
            <a:r>
              <a:rPr lang="en-CA" sz="2000" dirty="0" smtClean="0"/>
              <a:t>What is ETA </a:t>
            </a:r>
          </a:p>
          <a:p>
            <a:pPr lvl="1">
              <a:spcBef>
                <a:spcPts val="0"/>
              </a:spcBef>
            </a:pPr>
            <a:r>
              <a:rPr lang="en-CA" sz="2000" dirty="0" smtClean="0"/>
              <a:t>Status of Shipment</a:t>
            </a:r>
          </a:p>
          <a:p>
            <a:pPr lvl="1">
              <a:spcBef>
                <a:spcPts val="0"/>
              </a:spcBef>
            </a:pPr>
            <a:r>
              <a:rPr lang="en-CA" sz="2000" dirty="0" smtClean="0"/>
              <a:t>What information to share with the Consumer </a:t>
            </a:r>
          </a:p>
          <a:p>
            <a:pPr lvl="1">
              <a:spcBef>
                <a:spcPts val="0"/>
              </a:spcBef>
            </a:pPr>
            <a:r>
              <a:rPr lang="en-CA" sz="2000" dirty="0" smtClean="0"/>
              <a:t>Time restraints </a:t>
            </a:r>
          </a:p>
          <a:p>
            <a:pPr lvl="1">
              <a:spcBef>
                <a:spcPts val="0"/>
              </a:spcBef>
            </a:pPr>
            <a:r>
              <a:rPr lang="en-CA" sz="2000" dirty="0" smtClean="0"/>
              <a:t>How to check on other carrier’s website </a:t>
            </a:r>
          </a:p>
          <a:p>
            <a:pPr lvl="1">
              <a:spcBef>
                <a:spcPts val="0"/>
              </a:spcBef>
            </a:pPr>
            <a:r>
              <a:rPr lang="en-CA" sz="2000" dirty="0" smtClean="0"/>
              <a:t>Carrier’s policies and definition </a:t>
            </a:r>
          </a:p>
          <a:p>
            <a:pPr lvl="1">
              <a:spcBef>
                <a:spcPts val="0"/>
              </a:spcBef>
            </a:pPr>
            <a:r>
              <a:rPr lang="en-CA" sz="2000" dirty="0" smtClean="0"/>
              <a:t>Create notes on A1/’Track N Trace</a:t>
            </a:r>
            <a:endParaRPr lang="en-CA" sz="2400" dirty="0" smtClean="0"/>
          </a:p>
          <a:p>
            <a:r>
              <a:rPr lang="en-CA" sz="2000" dirty="0" smtClean="0"/>
              <a:t>Why to Consumers get upset in the first place?</a:t>
            </a:r>
          </a:p>
          <a:p>
            <a:r>
              <a:rPr lang="en-CA" sz="2000" dirty="0" smtClean="0"/>
              <a:t>Words to use (Phrases to say or not say)</a:t>
            </a:r>
          </a:p>
          <a:p>
            <a:r>
              <a:rPr lang="en-CA" sz="2000" dirty="0" smtClean="0"/>
              <a:t>The Bouncing Back Concept</a:t>
            </a:r>
          </a:p>
          <a:p>
            <a:r>
              <a:rPr lang="en-CA" sz="2000" dirty="0" smtClean="0"/>
              <a:t>Example Call ( Role Play ) QUIZ</a:t>
            </a:r>
          </a:p>
          <a:p>
            <a:pPr lvl="1"/>
            <a:endParaRPr lang="en-CA" sz="1600" dirty="0" smtClean="0"/>
          </a:p>
          <a:p>
            <a:pPr>
              <a:buNone/>
            </a:pPr>
            <a:endParaRPr lang="en-CA" sz="2000" dirty="0" smtClean="0"/>
          </a:p>
          <a:p>
            <a:endParaRPr lang="en-CA" sz="2000" dirty="0"/>
          </a:p>
        </p:txBody>
      </p:sp>
      <p:sp>
        <p:nvSpPr>
          <p:cNvPr id="4" name="Slide Number Placeholder 3"/>
          <p:cNvSpPr>
            <a:spLocks noGrp="1"/>
          </p:cNvSpPr>
          <p:nvPr>
            <p:ph type="sldNum" sz="quarter" idx="12"/>
          </p:nvPr>
        </p:nvSpPr>
        <p:spPr/>
        <p:txBody>
          <a:bodyPr/>
          <a:lstStyle/>
          <a:p>
            <a:fld id="{0A761993-0337-44FF-BD9A-C82FCFA64B56}" type="slidenum">
              <a:rPr lang="en-CA" smtClean="0"/>
              <a:pPr/>
              <a:t>2</a:t>
            </a:fld>
            <a:endParaRPr lang="en-CA"/>
          </a:p>
        </p:txBody>
      </p:sp>
      <p:pic>
        <p:nvPicPr>
          <p:cNvPr id="30722" name="Picture 2" descr="http://b-i.forbesimg.com/steveolenski/files/2013/09/better-customer-service-climbing-ladder.jpg">
            <a:hlinkClick r:id="rId4"/>
          </p:cNvPr>
          <p:cNvPicPr>
            <a:picLocks noChangeAspect="1" noChangeArrowheads="1"/>
          </p:cNvPicPr>
          <p:nvPr/>
        </p:nvPicPr>
        <p:blipFill>
          <a:blip r:embed="rId5" cstate="print"/>
          <a:srcRect/>
          <a:stretch>
            <a:fillRect/>
          </a:stretch>
        </p:blipFill>
        <p:spPr bwMode="auto">
          <a:xfrm>
            <a:off x="6156176" y="2708920"/>
            <a:ext cx="2666628" cy="2762251"/>
          </a:xfrm>
          <a:prstGeom prst="rect">
            <a:avLst/>
          </a:prstGeom>
          <a:noFill/>
        </p:spPr>
      </p:pic>
    </p:spTree>
  </p:cSld>
  <p:clrMapOvr>
    <a:masterClrMapping/>
  </p:clrMapOvr>
  <p:transition>
    <p:cover dir="l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5736" y="3356992"/>
            <a:ext cx="4464496" cy="2976331"/>
          </a:xfrm>
          <a:prstGeom prst="rect">
            <a:avLst/>
          </a:prstGeom>
        </p:spPr>
      </p:pic>
      <p:pic>
        <p:nvPicPr>
          <p:cNvPr id="14337" name="Picture 1"/>
          <p:cNvPicPr>
            <a:picLocks noChangeAspect="1" noChangeArrowheads="1"/>
          </p:cNvPicPr>
          <p:nvPr/>
        </p:nvPicPr>
        <p:blipFill>
          <a:blip r:embed="rId4" cstate="print"/>
          <a:srcRect/>
          <a:stretch>
            <a:fillRect/>
          </a:stretch>
        </p:blipFill>
        <p:spPr bwMode="auto">
          <a:xfrm>
            <a:off x="0" y="0"/>
            <a:ext cx="9144000" cy="1590675"/>
          </a:xfrm>
          <a:prstGeom prst="rect">
            <a:avLst/>
          </a:prstGeom>
          <a:noFill/>
          <a:ln w="9525">
            <a:noFill/>
            <a:miter lim="800000"/>
            <a:headEnd/>
            <a:tailEnd/>
          </a:ln>
        </p:spPr>
      </p:pic>
      <p:sp>
        <p:nvSpPr>
          <p:cNvPr id="3" name="Content Placeholder 2"/>
          <p:cNvSpPr>
            <a:spLocks noGrp="1"/>
          </p:cNvSpPr>
          <p:nvPr>
            <p:ph idx="1"/>
          </p:nvPr>
        </p:nvSpPr>
        <p:spPr>
          <a:xfrm>
            <a:off x="457200" y="476672"/>
            <a:ext cx="8229600" cy="5904656"/>
          </a:xfrm>
        </p:spPr>
        <p:txBody>
          <a:bodyPr>
            <a:normAutofit/>
          </a:bodyPr>
          <a:lstStyle/>
          <a:p>
            <a:pPr marL="342900" lvl="1" indent="-342900" algn="ctr">
              <a:buNone/>
            </a:pPr>
            <a:r>
              <a:rPr lang="en-CA" sz="3200" b="1" dirty="0" smtClean="0"/>
              <a:t>ETA ??</a:t>
            </a:r>
          </a:p>
          <a:p>
            <a:pPr marL="342900" lvl="1" indent="-342900" algn="ctr">
              <a:buNone/>
            </a:pPr>
            <a:endParaRPr lang="en-CA" sz="2000" b="1" u="sng" dirty="0" smtClean="0"/>
          </a:p>
          <a:p>
            <a:pPr marL="342900" lvl="1" indent="-342900" algn="ctr">
              <a:buNone/>
            </a:pPr>
            <a:endParaRPr lang="en-CA" sz="2000" b="1" u="sng" dirty="0" smtClean="0"/>
          </a:p>
          <a:p>
            <a:r>
              <a:rPr lang="en-CA" dirty="0" smtClean="0"/>
              <a:t>“Estimated” time of arrival</a:t>
            </a:r>
          </a:p>
          <a:p>
            <a:r>
              <a:rPr lang="en-CA" dirty="0" smtClean="0"/>
              <a:t>Estimated day of shipment delivery</a:t>
            </a:r>
          </a:p>
          <a:p>
            <a:r>
              <a:rPr lang="en-CA" dirty="0" smtClean="0"/>
              <a:t>No Guarantees</a:t>
            </a:r>
          </a:p>
          <a:p>
            <a:pPr marL="342900" lvl="1" indent="-342900" algn="ctr">
              <a:buNone/>
            </a:pPr>
            <a:endParaRPr lang="en-CA" b="1" u="sng" dirty="0"/>
          </a:p>
        </p:txBody>
      </p:sp>
      <p:sp>
        <p:nvSpPr>
          <p:cNvPr id="4" name="Slide Number Placeholder 3"/>
          <p:cNvSpPr>
            <a:spLocks noGrp="1"/>
          </p:cNvSpPr>
          <p:nvPr>
            <p:ph type="sldNum" sz="quarter" idx="12"/>
          </p:nvPr>
        </p:nvSpPr>
        <p:spPr/>
        <p:txBody>
          <a:bodyPr/>
          <a:lstStyle/>
          <a:p>
            <a:fld id="{0A761993-0337-44FF-BD9A-C82FCFA64B56}" type="slidenum">
              <a:rPr lang="en-CA" smtClean="0"/>
              <a:pPr/>
              <a:t>20</a:t>
            </a:fld>
            <a:endParaRPr lang="en-CA"/>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cstate="print"/>
          <a:srcRect/>
          <a:stretch>
            <a:fillRect/>
          </a:stretch>
        </p:blipFill>
        <p:spPr bwMode="auto">
          <a:xfrm>
            <a:off x="0" y="0"/>
            <a:ext cx="9144000" cy="1590675"/>
          </a:xfrm>
          <a:prstGeom prst="rect">
            <a:avLst/>
          </a:prstGeom>
          <a:noFill/>
          <a:ln w="9525">
            <a:noFill/>
            <a:miter lim="800000"/>
            <a:headEnd/>
            <a:tailEnd/>
          </a:ln>
        </p:spPr>
      </p:pic>
      <p:sp>
        <p:nvSpPr>
          <p:cNvPr id="3" name="Content Placeholder 2"/>
          <p:cNvSpPr>
            <a:spLocks noGrp="1"/>
          </p:cNvSpPr>
          <p:nvPr>
            <p:ph idx="1"/>
          </p:nvPr>
        </p:nvSpPr>
        <p:spPr>
          <a:xfrm>
            <a:off x="457200" y="476672"/>
            <a:ext cx="8229600" cy="5904656"/>
          </a:xfrm>
        </p:spPr>
        <p:txBody>
          <a:bodyPr>
            <a:normAutofit/>
          </a:bodyPr>
          <a:lstStyle/>
          <a:p>
            <a:pPr algn="ctr">
              <a:buNone/>
            </a:pPr>
            <a:r>
              <a:rPr lang="en-CA" b="1" dirty="0" smtClean="0"/>
              <a:t>Status of Shipment</a:t>
            </a:r>
          </a:p>
          <a:p>
            <a:pPr algn="ctr">
              <a:buNone/>
            </a:pPr>
            <a:endParaRPr lang="en-CA" b="1" u="sng" dirty="0" smtClean="0"/>
          </a:p>
          <a:p>
            <a:r>
              <a:rPr lang="en-CA" dirty="0" smtClean="0"/>
              <a:t>Where is the shipment at ? Location?</a:t>
            </a:r>
          </a:p>
          <a:p>
            <a:r>
              <a:rPr lang="en-CA" dirty="0" smtClean="0"/>
              <a:t>Is the tracking information up to date?</a:t>
            </a:r>
          </a:p>
          <a:p>
            <a:r>
              <a:rPr lang="en-CA" dirty="0" smtClean="0"/>
              <a:t>If tracking is not updated ?</a:t>
            </a:r>
          </a:p>
          <a:p>
            <a:r>
              <a:rPr lang="en-CA" dirty="0" smtClean="0"/>
              <a:t> Follow up with Carrier</a:t>
            </a:r>
          </a:p>
          <a:p>
            <a:r>
              <a:rPr lang="en-CA" dirty="0" smtClean="0"/>
              <a:t>Call back customer with updated info!</a:t>
            </a:r>
          </a:p>
          <a:p>
            <a:pPr algn="ctr">
              <a:buNone/>
            </a:pPr>
            <a:endParaRPr lang="en-CA" b="1" u="sng" dirty="0"/>
          </a:p>
        </p:txBody>
      </p:sp>
      <p:sp>
        <p:nvSpPr>
          <p:cNvPr id="4" name="Slide Number Placeholder 3"/>
          <p:cNvSpPr>
            <a:spLocks noGrp="1"/>
          </p:cNvSpPr>
          <p:nvPr>
            <p:ph type="sldNum" sz="quarter" idx="12"/>
          </p:nvPr>
        </p:nvSpPr>
        <p:spPr/>
        <p:txBody>
          <a:bodyPr/>
          <a:lstStyle/>
          <a:p>
            <a:fld id="{0A761993-0337-44FF-BD9A-C82FCFA64B56}" type="slidenum">
              <a:rPr lang="en-CA" smtClean="0"/>
              <a:pPr/>
              <a:t>21</a:t>
            </a:fld>
            <a:endParaRPr lang="en-CA"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6136" y="4638844"/>
            <a:ext cx="3347864" cy="2219156"/>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cstate="print"/>
          <a:srcRect/>
          <a:stretch>
            <a:fillRect/>
          </a:stretch>
        </p:blipFill>
        <p:spPr bwMode="auto">
          <a:xfrm>
            <a:off x="0" y="0"/>
            <a:ext cx="9144000" cy="1590675"/>
          </a:xfrm>
          <a:prstGeom prst="rect">
            <a:avLst/>
          </a:prstGeom>
          <a:noFill/>
          <a:ln w="9525">
            <a:noFill/>
            <a:miter lim="800000"/>
            <a:headEnd/>
            <a:tailEnd/>
          </a:ln>
        </p:spPr>
      </p:pic>
      <p:sp>
        <p:nvSpPr>
          <p:cNvPr id="3" name="Content Placeholder 2"/>
          <p:cNvSpPr>
            <a:spLocks noGrp="1"/>
          </p:cNvSpPr>
          <p:nvPr>
            <p:ph idx="1"/>
          </p:nvPr>
        </p:nvSpPr>
        <p:spPr>
          <a:xfrm>
            <a:off x="457200" y="692696"/>
            <a:ext cx="8229600" cy="5688632"/>
          </a:xfrm>
        </p:spPr>
        <p:txBody>
          <a:bodyPr>
            <a:normAutofit/>
          </a:bodyPr>
          <a:lstStyle/>
          <a:p>
            <a:pPr marL="342900" lvl="1" indent="-342900" algn="ctr">
              <a:buNone/>
            </a:pPr>
            <a:r>
              <a:rPr lang="en-CA" b="1" dirty="0" smtClean="0"/>
              <a:t>What information to share with the Consumer/Customer</a:t>
            </a:r>
            <a:endParaRPr lang="en-CA" b="1" u="sng" dirty="0" smtClean="0"/>
          </a:p>
          <a:p>
            <a:pPr algn="ctr">
              <a:buNone/>
            </a:pPr>
            <a:endParaRPr lang="en-CA" b="1" u="sng" dirty="0" smtClean="0"/>
          </a:p>
          <a:p>
            <a:pPr algn="ctr">
              <a:buNone/>
            </a:pPr>
            <a:r>
              <a:rPr lang="en-CA" sz="2000" dirty="0" smtClean="0"/>
              <a:t>It is important to know what it means to give “too much information”  </a:t>
            </a:r>
          </a:p>
          <a:p>
            <a:pPr algn="ctr">
              <a:buNone/>
            </a:pPr>
            <a:endParaRPr lang="en-CA" sz="2000" dirty="0" smtClean="0"/>
          </a:p>
          <a:p>
            <a:r>
              <a:rPr lang="en-CA" sz="2000" dirty="0" smtClean="0"/>
              <a:t>DO NOT tell the Customer/Consumer any of Frontier rates</a:t>
            </a:r>
          </a:p>
          <a:p>
            <a:r>
              <a:rPr lang="en-CA" sz="2000" dirty="0" smtClean="0"/>
              <a:t>DO NOT provide Carriers of any rates</a:t>
            </a:r>
          </a:p>
          <a:p>
            <a:r>
              <a:rPr lang="en-CA" sz="2000" dirty="0"/>
              <a:t>DO NOT provide the carrier’s phone number or </a:t>
            </a:r>
            <a:r>
              <a:rPr lang="en-CA" sz="2000" dirty="0" smtClean="0"/>
              <a:t>contact</a:t>
            </a:r>
          </a:p>
          <a:p>
            <a:r>
              <a:rPr lang="en-CA" sz="2000" dirty="0"/>
              <a:t>DO NOT tell them to contact our carriers</a:t>
            </a:r>
            <a:r>
              <a:rPr lang="en-CA" sz="2000" dirty="0" smtClean="0"/>
              <a:t>.</a:t>
            </a:r>
          </a:p>
          <a:p>
            <a:r>
              <a:rPr lang="en-CA" sz="2000" dirty="0" smtClean="0"/>
              <a:t>DO provide only the information that is necessary</a:t>
            </a:r>
          </a:p>
          <a:p>
            <a:r>
              <a:rPr lang="en-CA" sz="2000" dirty="0" smtClean="0"/>
              <a:t>DO look through the notes for references to assist you</a:t>
            </a:r>
          </a:p>
          <a:p>
            <a:r>
              <a:rPr lang="en-CA" sz="2000" dirty="0" smtClean="0"/>
              <a:t>DO advise customer if they ask for further information about their shipment, they should contact Frontier</a:t>
            </a:r>
          </a:p>
          <a:p>
            <a:pPr algn="ctr">
              <a:buFontTx/>
              <a:buChar char="-"/>
            </a:pPr>
            <a:endParaRPr lang="en-CA" sz="2000" dirty="0"/>
          </a:p>
        </p:txBody>
      </p:sp>
      <p:sp>
        <p:nvSpPr>
          <p:cNvPr id="4" name="Slide Number Placeholder 3"/>
          <p:cNvSpPr>
            <a:spLocks noGrp="1"/>
          </p:cNvSpPr>
          <p:nvPr>
            <p:ph type="sldNum" sz="quarter" idx="12"/>
          </p:nvPr>
        </p:nvSpPr>
        <p:spPr/>
        <p:txBody>
          <a:bodyPr/>
          <a:lstStyle/>
          <a:p>
            <a:fld id="{0A761993-0337-44FF-BD9A-C82FCFA64B56}" type="slidenum">
              <a:rPr lang="en-CA" smtClean="0"/>
              <a:pPr/>
              <a:t>22</a:t>
            </a:fld>
            <a:endParaRPr lang="en-CA"/>
          </a:p>
        </p:txBody>
      </p:sp>
      <p:pic>
        <p:nvPicPr>
          <p:cNvPr id="17410" name="Picture 2" descr="http://communicatebetterblog.com/wp-content/uploads/2014/11/dos-and-donts-600x291.png">
            <a:hlinkClick r:id="rId4"/>
          </p:cNvPr>
          <p:cNvPicPr>
            <a:picLocks noChangeAspect="1" noChangeArrowheads="1"/>
          </p:cNvPicPr>
          <p:nvPr/>
        </p:nvPicPr>
        <p:blipFill>
          <a:blip r:embed="rId5" cstate="print"/>
          <a:srcRect/>
          <a:stretch>
            <a:fillRect/>
          </a:stretch>
        </p:blipFill>
        <p:spPr bwMode="auto">
          <a:xfrm>
            <a:off x="5652120" y="5589240"/>
            <a:ext cx="2341612" cy="126876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cstate="print"/>
          <a:srcRect/>
          <a:stretch>
            <a:fillRect/>
          </a:stretch>
        </p:blipFill>
        <p:spPr bwMode="auto">
          <a:xfrm>
            <a:off x="0" y="0"/>
            <a:ext cx="9144000" cy="1590675"/>
          </a:xfrm>
          <a:prstGeom prst="rect">
            <a:avLst/>
          </a:prstGeom>
          <a:noFill/>
          <a:ln w="9525">
            <a:noFill/>
            <a:miter lim="800000"/>
            <a:headEnd/>
            <a:tailEnd/>
          </a:ln>
        </p:spPr>
      </p:pic>
      <p:sp>
        <p:nvSpPr>
          <p:cNvPr id="3" name="Content Placeholder 2"/>
          <p:cNvSpPr>
            <a:spLocks noGrp="1"/>
          </p:cNvSpPr>
          <p:nvPr>
            <p:ph idx="1"/>
          </p:nvPr>
        </p:nvSpPr>
        <p:spPr>
          <a:xfrm>
            <a:off x="457200" y="476672"/>
            <a:ext cx="8229600" cy="5904656"/>
          </a:xfrm>
        </p:spPr>
        <p:txBody>
          <a:bodyPr>
            <a:normAutofit/>
          </a:bodyPr>
          <a:lstStyle/>
          <a:p>
            <a:pPr algn="ctr">
              <a:buNone/>
            </a:pPr>
            <a:r>
              <a:rPr lang="en-CA" b="1" dirty="0" smtClean="0"/>
              <a:t>Time restraints</a:t>
            </a:r>
            <a:r>
              <a:rPr lang="en-CA" dirty="0" smtClean="0"/>
              <a:t/>
            </a:r>
            <a:br>
              <a:rPr lang="en-CA" dirty="0" smtClean="0"/>
            </a:br>
            <a:endParaRPr lang="en-CA" b="1" u="sng" dirty="0" smtClean="0"/>
          </a:p>
          <a:p>
            <a:r>
              <a:rPr lang="en-CA" sz="1800" dirty="0" smtClean="0"/>
              <a:t>Most carriers do not have a specific time to attempt deliveries. They are usually delivery windows or time ranges.</a:t>
            </a:r>
          </a:p>
          <a:p>
            <a:r>
              <a:rPr lang="en-CA" sz="1800" dirty="0" smtClean="0"/>
              <a:t>Loomis is : Mon – Fri 9AM to 5PM</a:t>
            </a:r>
          </a:p>
          <a:p>
            <a:r>
              <a:rPr lang="en-CA" sz="1800" dirty="0" smtClean="0"/>
              <a:t>Local Frontier Carriers (Winnipeg or Vaughan) : Mon – Fri 9AM to 5 PM</a:t>
            </a:r>
          </a:p>
          <a:p>
            <a:r>
              <a:rPr lang="en-CA" sz="1800" dirty="0" smtClean="0"/>
              <a:t>Evening Deliveries(only available for </a:t>
            </a:r>
            <a:r>
              <a:rPr lang="en-CA" sz="1800" dirty="0" err="1" smtClean="0"/>
              <a:t>Endy</a:t>
            </a:r>
            <a:r>
              <a:rPr lang="en-CA" sz="1800" dirty="0" smtClean="0"/>
              <a:t>): Mon- Fri 6PM to 9PM</a:t>
            </a:r>
          </a:p>
          <a:p>
            <a:r>
              <a:rPr lang="en-CA" sz="1800" dirty="0" smtClean="0"/>
              <a:t>If the customer would like a morning delivery( 8AM to 12PM), we will need to find out from the Carrier first if this option is available.</a:t>
            </a:r>
          </a:p>
          <a:p>
            <a:r>
              <a:rPr lang="en-CA" sz="1800" dirty="0" smtClean="0"/>
              <a:t>Evening deliveries are not available unless the CLIENT has agreed to this service or if it clearly states on A1 “EVENING DELIVERY”.  If you are unsure , advise the consumer that you do not have this information and that the ISR/Team will contact them back.</a:t>
            </a:r>
          </a:p>
          <a:p>
            <a:r>
              <a:rPr lang="en-CA" sz="1800" dirty="0" smtClean="0"/>
              <a:t>Be sure to not offer any special services to the consumer unless you have been confirmed that is it available.</a:t>
            </a:r>
          </a:p>
          <a:p>
            <a:pPr algn="ctr">
              <a:buNone/>
            </a:pPr>
            <a:endParaRPr lang="en-CA" sz="1800" dirty="0"/>
          </a:p>
        </p:txBody>
      </p:sp>
      <p:sp>
        <p:nvSpPr>
          <p:cNvPr id="4" name="Slide Number Placeholder 3"/>
          <p:cNvSpPr>
            <a:spLocks noGrp="1"/>
          </p:cNvSpPr>
          <p:nvPr>
            <p:ph type="sldNum" sz="quarter" idx="12"/>
          </p:nvPr>
        </p:nvSpPr>
        <p:spPr/>
        <p:txBody>
          <a:bodyPr/>
          <a:lstStyle/>
          <a:p>
            <a:fld id="{0A761993-0337-44FF-BD9A-C82FCFA64B56}" type="slidenum">
              <a:rPr lang="en-CA" smtClean="0"/>
              <a:pPr/>
              <a:t>23</a:t>
            </a:fld>
            <a:endParaRPr lang="en-CA"/>
          </a:p>
        </p:txBody>
      </p:sp>
      <p:pic>
        <p:nvPicPr>
          <p:cNvPr id="16386" name="Picture 2" descr="https://encrypted-tbn3.gstatic.com/images?q=tbn:ANd9GcQFcfSM5w705OVK_G3I77bSUY2QTO-Yld7PcgkWIPA3OQsidTZj">
            <a:hlinkClick r:id="rId4"/>
          </p:cNvPr>
          <p:cNvPicPr>
            <a:picLocks noChangeAspect="1" noChangeArrowheads="1"/>
          </p:cNvPicPr>
          <p:nvPr/>
        </p:nvPicPr>
        <p:blipFill>
          <a:blip r:embed="rId5" cstate="print"/>
          <a:srcRect/>
          <a:stretch>
            <a:fillRect/>
          </a:stretch>
        </p:blipFill>
        <p:spPr bwMode="auto">
          <a:xfrm>
            <a:off x="5220072" y="5303437"/>
            <a:ext cx="2304256" cy="1396816"/>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cstate="print"/>
          <a:srcRect/>
          <a:stretch>
            <a:fillRect/>
          </a:stretch>
        </p:blipFill>
        <p:spPr bwMode="auto">
          <a:xfrm>
            <a:off x="0" y="0"/>
            <a:ext cx="9144000" cy="1590675"/>
          </a:xfrm>
          <a:prstGeom prst="rect">
            <a:avLst/>
          </a:prstGeom>
          <a:noFill/>
          <a:ln w="9525">
            <a:noFill/>
            <a:miter lim="800000"/>
            <a:headEnd/>
            <a:tailEnd/>
          </a:ln>
        </p:spPr>
      </p:pic>
      <p:sp>
        <p:nvSpPr>
          <p:cNvPr id="3" name="Content Placeholder 2"/>
          <p:cNvSpPr>
            <a:spLocks noGrp="1"/>
          </p:cNvSpPr>
          <p:nvPr>
            <p:ph idx="1"/>
          </p:nvPr>
        </p:nvSpPr>
        <p:spPr>
          <a:xfrm>
            <a:off x="457200" y="980728"/>
            <a:ext cx="8229600" cy="5400600"/>
          </a:xfrm>
        </p:spPr>
        <p:txBody>
          <a:bodyPr>
            <a:normAutofit/>
          </a:bodyPr>
          <a:lstStyle/>
          <a:p>
            <a:pPr algn="ctr">
              <a:buNone/>
            </a:pPr>
            <a:r>
              <a:rPr lang="en-CA" dirty="0" smtClean="0"/>
              <a:t>    How to check on other carrier’s website</a:t>
            </a:r>
          </a:p>
          <a:p>
            <a:pPr algn="ctr">
              <a:buNone/>
            </a:pPr>
            <a:endParaRPr lang="en-CA" b="1" u="sng" dirty="0" smtClean="0"/>
          </a:p>
          <a:p>
            <a:pPr algn="ctr">
              <a:buNone/>
            </a:pPr>
            <a:r>
              <a:rPr lang="en-CA" dirty="0" smtClean="0"/>
              <a:t>Demonstration on Computer</a:t>
            </a:r>
            <a:endParaRPr lang="en-CA" dirty="0"/>
          </a:p>
        </p:txBody>
      </p:sp>
      <p:sp>
        <p:nvSpPr>
          <p:cNvPr id="4" name="Slide Number Placeholder 3"/>
          <p:cNvSpPr>
            <a:spLocks noGrp="1"/>
          </p:cNvSpPr>
          <p:nvPr>
            <p:ph type="sldNum" sz="quarter" idx="12"/>
          </p:nvPr>
        </p:nvSpPr>
        <p:spPr/>
        <p:txBody>
          <a:bodyPr/>
          <a:lstStyle/>
          <a:p>
            <a:fld id="{0A761993-0337-44FF-BD9A-C82FCFA64B56}" type="slidenum">
              <a:rPr lang="en-CA" smtClean="0"/>
              <a:pPr/>
              <a:t>24</a:t>
            </a:fld>
            <a:endParaRPr lang="en-CA"/>
          </a:p>
        </p:txBody>
      </p:sp>
      <p:pic>
        <p:nvPicPr>
          <p:cNvPr id="16386" name="Picture 2" descr="http://www.glasbergen.com/wp-content/gallery/office/toon-3377.gif">
            <a:hlinkClick r:id="rId4"/>
          </p:cNvPr>
          <p:cNvPicPr>
            <a:picLocks noChangeAspect="1" noChangeArrowheads="1"/>
          </p:cNvPicPr>
          <p:nvPr/>
        </p:nvPicPr>
        <p:blipFill>
          <a:blip r:embed="rId5" cstate="print"/>
          <a:srcRect/>
          <a:stretch>
            <a:fillRect/>
          </a:stretch>
        </p:blipFill>
        <p:spPr bwMode="auto">
          <a:xfrm>
            <a:off x="2915816" y="2852936"/>
            <a:ext cx="3276600" cy="3743325"/>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cstate="print"/>
          <a:srcRect/>
          <a:stretch>
            <a:fillRect/>
          </a:stretch>
        </p:blipFill>
        <p:spPr bwMode="auto">
          <a:xfrm>
            <a:off x="0" y="0"/>
            <a:ext cx="9144000" cy="1590675"/>
          </a:xfrm>
          <a:prstGeom prst="rect">
            <a:avLst/>
          </a:prstGeom>
          <a:noFill/>
          <a:ln w="9525">
            <a:noFill/>
            <a:miter lim="800000"/>
            <a:headEnd/>
            <a:tailEnd/>
          </a:ln>
        </p:spPr>
      </p:pic>
      <p:sp>
        <p:nvSpPr>
          <p:cNvPr id="3" name="Content Placeholder 2"/>
          <p:cNvSpPr>
            <a:spLocks noGrp="1"/>
          </p:cNvSpPr>
          <p:nvPr>
            <p:ph idx="1"/>
          </p:nvPr>
        </p:nvSpPr>
        <p:spPr>
          <a:xfrm>
            <a:off x="107504" y="476672"/>
            <a:ext cx="8928992" cy="5904656"/>
          </a:xfrm>
        </p:spPr>
        <p:txBody>
          <a:bodyPr>
            <a:normAutofit/>
          </a:bodyPr>
          <a:lstStyle/>
          <a:p>
            <a:pPr marL="342900" lvl="1" indent="-342900" algn="ctr">
              <a:buNone/>
            </a:pPr>
            <a:r>
              <a:rPr lang="en-CA" sz="3200" b="1" dirty="0" smtClean="0"/>
              <a:t>Notes in A1</a:t>
            </a:r>
          </a:p>
          <a:p>
            <a:pPr marL="342900" lvl="1" indent="-342900" algn="ctr">
              <a:buNone/>
            </a:pPr>
            <a:r>
              <a:rPr lang="en-CA" sz="2200" b="1" u="sng" dirty="0"/>
              <a:t>http://192.168.1.211/WebTrackDEV/views/Frontier/FrontierDetails.xhtml</a:t>
            </a:r>
            <a:endParaRPr lang="en-CA" sz="2200" b="1" u="sng" dirty="0" smtClean="0"/>
          </a:p>
          <a:p>
            <a:r>
              <a:rPr lang="en-CA" dirty="0" smtClean="0"/>
              <a:t>Helps to update the team and ISR</a:t>
            </a:r>
          </a:p>
          <a:p>
            <a:r>
              <a:rPr lang="en-CA" dirty="0" smtClean="0"/>
              <a:t>Also used for billing </a:t>
            </a:r>
            <a:r>
              <a:rPr lang="en-CA" dirty="0" smtClean="0"/>
              <a:t>purposes</a:t>
            </a:r>
            <a:endParaRPr lang="en-CA" dirty="0" smtClean="0"/>
          </a:p>
          <a:p>
            <a:pPr marL="342900" lvl="1" indent="-342900" algn="ctr">
              <a:buNone/>
            </a:pPr>
            <a:endParaRPr lang="en-CA" sz="3200" b="1" u="sng" dirty="0"/>
          </a:p>
        </p:txBody>
      </p:sp>
      <p:sp>
        <p:nvSpPr>
          <p:cNvPr id="4" name="Slide Number Placeholder 3"/>
          <p:cNvSpPr>
            <a:spLocks noGrp="1"/>
          </p:cNvSpPr>
          <p:nvPr>
            <p:ph type="sldNum" sz="quarter" idx="12"/>
          </p:nvPr>
        </p:nvSpPr>
        <p:spPr/>
        <p:txBody>
          <a:bodyPr/>
          <a:lstStyle/>
          <a:p>
            <a:fld id="{0A761993-0337-44FF-BD9A-C82FCFA64B56}" type="slidenum">
              <a:rPr lang="en-CA" smtClean="0"/>
              <a:pPr/>
              <a:t>25</a:t>
            </a:fld>
            <a:endParaRPr lang="en-CA"/>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4527" y="2780928"/>
            <a:ext cx="8165904"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cstate="print"/>
          <a:srcRect/>
          <a:stretch>
            <a:fillRect/>
          </a:stretch>
        </p:blipFill>
        <p:spPr bwMode="auto">
          <a:xfrm>
            <a:off x="0" y="0"/>
            <a:ext cx="9144000" cy="1590675"/>
          </a:xfrm>
          <a:prstGeom prst="rect">
            <a:avLst/>
          </a:prstGeom>
          <a:noFill/>
          <a:ln w="9525">
            <a:noFill/>
            <a:miter lim="800000"/>
            <a:headEnd/>
            <a:tailEnd/>
          </a:ln>
        </p:spPr>
      </p:pic>
      <p:sp>
        <p:nvSpPr>
          <p:cNvPr id="3" name="Content Placeholder 2"/>
          <p:cNvSpPr>
            <a:spLocks noGrp="1"/>
          </p:cNvSpPr>
          <p:nvPr>
            <p:ph idx="1"/>
          </p:nvPr>
        </p:nvSpPr>
        <p:spPr>
          <a:xfrm>
            <a:off x="457200" y="476672"/>
            <a:ext cx="8229600" cy="5904656"/>
          </a:xfrm>
        </p:spPr>
        <p:txBody>
          <a:bodyPr>
            <a:normAutofit fontScale="40000" lnSpcReduction="20000"/>
          </a:bodyPr>
          <a:lstStyle/>
          <a:p>
            <a:pPr algn="ctr">
              <a:buNone/>
            </a:pPr>
            <a:r>
              <a:rPr lang="en-CA" sz="6700" b="1" dirty="0" smtClean="0"/>
              <a:t>Carrier’s policies and procedures</a:t>
            </a:r>
          </a:p>
          <a:p>
            <a:pPr algn="ctr">
              <a:buNone/>
            </a:pPr>
            <a:endParaRPr lang="en-CA" b="1" u="sng" dirty="0" smtClean="0"/>
          </a:p>
          <a:p>
            <a:endParaRPr lang="en-CA" dirty="0" smtClean="0"/>
          </a:p>
          <a:p>
            <a:pPr>
              <a:buNone/>
            </a:pPr>
            <a:endParaRPr lang="en-CA" b="1" dirty="0" smtClean="0"/>
          </a:p>
          <a:p>
            <a:pPr>
              <a:buNone/>
            </a:pPr>
            <a:endParaRPr lang="en-CA" b="1" dirty="0" smtClean="0"/>
          </a:p>
          <a:p>
            <a:pPr>
              <a:buNone/>
            </a:pPr>
            <a:r>
              <a:rPr lang="en-CA" sz="3400" b="1" dirty="0" smtClean="0"/>
              <a:t>LOOMIS (General Policies for most carriers)</a:t>
            </a:r>
          </a:p>
          <a:p>
            <a:r>
              <a:rPr lang="en-CA" sz="3500" dirty="0" smtClean="0"/>
              <a:t>All deliveries are defaulted for a signature from anyone who answers the door. They do not need proof of credit card or ID to sign.  If consumer wants shipment left at the Door without signature, they will need to leave a note for the Driver with their signature. (excluded: APT, Condos or Gated Community)</a:t>
            </a:r>
          </a:p>
          <a:p>
            <a:r>
              <a:rPr lang="en-CA" sz="3500" dirty="0" smtClean="0"/>
              <a:t>All deliveries are considered curbside.  If the customer is home to accept the delivery, driver can deliver up to the door or to the driver’s digression, assistance from the consumer maybe required if the shipment is over 100lbs.  Drivers/Carriers have a liability issue entering the consumer’s home or business so they are not allowed to enter the premises to assist or carry the shipment into the place.</a:t>
            </a:r>
          </a:p>
          <a:p>
            <a:r>
              <a:rPr lang="en-CA" sz="3500" dirty="0" smtClean="0"/>
              <a:t>Loomis does not allow delivery appointments.  After the 2</a:t>
            </a:r>
            <a:r>
              <a:rPr lang="en-CA" sz="3500" baseline="30000" dirty="0" smtClean="0"/>
              <a:t>nd</a:t>
            </a:r>
            <a:r>
              <a:rPr lang="en-CA" sz="3500" dirty="0" smtClean="0"/>
              <a:t> attempt is made, it is held at the closest depot to the address.   We can offer a 3rd attempt to the consumer.  This will be an extra charge to Frontier. (Please be sure to advise your Client and charge them for this service, ISR/Team responsible will make this call) </a:t>
            </a:r>
          </a:p>
          <a:p>
            <a:r>
              <a:rPr lang="en-CA" sz="3500" dirty="0" smtClean="0"/>
              <a:t>In some cases, if it is a shipment that is larger than 100 lbs, Loomis will have this shipment held at the depot and attempt to call the consumer to arrange the delivery. (This is very common if the shipment arrives to a smaller depot)</a:t>
            </a:r>
          </a:p>
          <a:p>
            <a:r>
              <a:rPr lang="en-CA" sz="3500" dirty="0" smtClean="0"/>
              <a:t>If the customer lives in an apartment or a condo, it is required that the buzzer code information be listed or available to Loomis before delivery, otherwise, shipment will be held at the depot until Consumer or Shipper contacts Loomis with the information.</a:t>
            </a:r>
          </a:p>
          <a:p>
            <a:pPr lvl="1"/>
            <a:r>
              <a:rPr lang="en-CA" sz="3500" dirty="0" smtClean="0"/>
              <a:t>Deliveries to apartments with no elevators,  Drivers will not deliver shipments to the apartment door.</a:t>
            </a:r>
          </a:p>
          <a:p>
            <a:pPr lvl="1"/>
            <a:r>
              <a:rPr lang="en-CA" sz="3500" dirty="0" smtClean="0"/>
              <a:t>Shipments can be left with the concierge/security/property manager if that option is available to the consumer.  </a:t>
            </a:r>
          </a:p>
        </p:txBody>
      </p:sp>
      <p:sp>
        <p:nvSpPr>
          <p:cNvPr id="4" name="Slide Number Placeholder 3"/>
          <p:cNvSpPr>
            <a:spLocks noGrp="1"/>
          </p:cNvSpPr>
          <p:nvPr>
            <p:ph type="sldNum" sz="quarter" idx="12"/>
          </p:nvPr>
        </p:nvSpPr>
        <p:spPr/>
        <p:txBody>
          <a:bodyPr/>
          <a:lstStyle/>
          <a:p>
            <a:fld id="{0A761993-0337-44FF-BD9A-C82FCFA64B56}" type="slidenum">
              <a:rPr lang="en-CA" smtClean="0"/>
              <a:pPr/>
              <a:t>26</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wipe(down)">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wipe(down)">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wipe(down)">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ipe(down)">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wipe(down)">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wipe(down)">
                                      <p:cBhvr>
                                        <p:cTn id="37" dur="500"/>
                                        <p:tgtEl>
                                          <p:spTgt spid="3">
                                            <p:txEl>
                                              <p:pRg st="10" end="10"/>
                                            </p:txEl>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wipe(down)">
                                      <p:cBhvr>
                                        <p:cTn id="40" dur="500"/>
                                        <p:tgtEl>
                                          <p:spTgt spid="3">
                                            <p:txEl>
                                              <p:pRg st="11" end="11"/>
                                            </p:txEl>
                                          </p:spTgt>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Effect transition="in" filter="wipe(down)">
                                      <p:cBhvr>
                                        <p:cTn id="43"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cstate="print"/>
          <a:srcRect/>
          <a:stretch>
            <a:fillRect/>
          </a:stretch>
        </p:blipFill>
        <p:spPr bwMode="auto">
          <a:xfrm>
            <a:off x="0" y="0"/>
            <a:ext cx="9144000" cy="1590675"/>
          </a:xfrm>
          <a:prstGeom prst="rect">
            <a:avLst/>
          </a:prstGeom>
          <a:noFill/>
          <a:ln w="9525">
            <a:noFill/>
            <a:miter lim="800000"/>
            <a:headEnd/>
            <a:tailEnd/>
          </a:ln>
        </p:spPr>
      </p:pic>
      <p:sp>
        <p:nvSpPr>
          <p:cNvPr id="3" name="Content Placeholder 2"/>
          <p:cNvSpPr>
            <a:spLocks noGrp="1"/>
          </p:cNvSpPr>
          <p:nvPr>
            <p:ph idx="1"/>
          </p:nvPr>
        </p:nvSpPr>
        <p:spPr>
          <a:xfrm>
            <a:off x="457200" y="476672"/>
            <a:ext cx="8229600" cy="5904656"/>
          </a:xfrm>
        </p:spPr>
        <p:txBody>
          <a:bodyPr>
            <a:normAutofit fontScale="40000" lnSpcReduction="20000"/>
          </a:bodyPr>
          <a:lstStyle/>
          <a:p>
            <a:pPr algn="ctr">
              <a:buNone/>
            </a:pPr>
            <a:r>
              <a:rPr lang="en-CA" sz="8000" b="1" dirty="0" smtClean="0"/>
              <a:t>Carrier’s policies and procedures</a:t>
            </a:r>
          </a:p>
          <a:p>
            <a:pPr algn="ctr">
              <a:buNone/>
            </a:pPr>
            <a:endParaRPr lang="en-CA" b="1" u="sng" dirty="0" smtClean="0"/>
          </a:p>
          <a:p>
            <a:pPr algn="ctr">
              <a:buNone/>
            </a:pPr>
            <a:endParaRPr lang="en-CA" b="1" u="sng" dirty="0" smtClean="0"/>
          </a:p>
          <a:p>
            <a:pPr algn="ctr">
              <a:buNone/>
            </a:pPr>
            <a:endParaRPr lang="en-CA" b="1" u="sng" dirty="0" smtClean="0"/>
          </a:p>
          <a:p>
            <a:pPr algn="ctr">
              <a:buNone/>
            </a:pPr>
            <a:endParaRPr lang="en-CA" b="1" u="sng" dirty="0" smtClean="0"/>
          </a:p>
          <a:p>
            <a:pPr>
              <a:buNone/>
            </a:pPr>
            <a:r>
              <a:rPr lang="en-CA" sz="3500" b="1" dirty="0" smtClean="0"/>
              <a:t>Local Carrier Network Delivery</a:t>
            </a:r>
          </a:p>
          <a:p>
            <a:pPr>
              <a:buNone/>
            </a:pPr>
            <a:r>
              <a:rPr lang="en-CA" sz="3500" b="1" dirty="0" smtClean="0"/>
              <a:t>	Deliveries to Businesses</a:t>
            </a:r>
          </a:p>
          <a:p>
            <a:r>
              <a:rPr lang="en-CA" sz="3500" dirty="0" smtClean="0"/>
              <a:t>All deliveries are made during business hours, if carrier sees the business is close they will attempt again the next following business day.</a:t>
            </a:r>
          </a:p>
          <a:p>
            <a:pPr>
              <a:buNone/>
            </a:pPr>
            <a:r>
              <a:rPr lang="en-CA" sz="3500" b="1" dirty="0" smtClean="0"/>
              <a:t>	Deliveries to Residences</a:t>
            </a:r>
          </a:p>
          <a:p>
            <a:r>
              <a:rPr lang="en-CA" sz="3500" dirty="0" smtClean="0"/>
              <a:t>Deliveries do not require a signature and shipments are left at or near the door/curbside.  If Driver feels that is it unsafe to leave shipment at the premises, driver will leave a Notice on the door that they have attempted delivery.</a:t>
            </a:r>
          </a:p>
          <a:p>
            <a:pPr lvl="1"/>
            <a:r>
              <a:rPr lang="en-CA" sz="3500" dirty="0" smtClean="0"/>
              <a:t>Consumers can call ahead and authorize NSR (no signature required) if they wish to have this shipment left at the premises</a:t>
            </a:r>
          </a:p>
          <a:p>
            <a:r>
              <a:rPr lang="en-CA" sz="3500" dirty="0" smtClean="0"/>
              <a:t>If the consumer lives in an apartment or condo, local carrier will call ahead of time to schedule delivery appointment.</a:t>
            </a:r>
          </a:p>
          <a:p>
            <a:r>
              <a:rPr lang="en-CA" sz="3500" dirty="0" smtClean="0"/>
              <a:t>All deliveries are made during weekdays</a:t>
            </a:r>
          </a:p>
          <a:p>
            <a:r>
              <a:rPr lang="en-CA" sz="3500" dirty="0" smtClean="0"/>
              <a:t>If you need to change address, change delivery or re-delivery date, please be sure to request this from the Team/ISR that handles it as they will provide further details if there are any issues with delivery.  </a:t>
            </a:r>
          </a:p>
          <a:p>
            <a:r>
              <a:rPr lang="en-CA" sz="3500" dirty="0" smtClean="0"/>
              <a:t>If consumers are requesting for special delivery requirements, local carrier will not proceed unless they have authorization from Frontier, also contact Team/ISR first and see if these special requirements are approved.</a:t>
            </a:r>
          </a:p>
          <a:p>
            <a:endParaRPr lang="en-CA" sz="3500" dirty="0" smtClean="0"/>
          </a:p>
          <a:p>
            <a:pPr>
              <a:buNone/>
            </a:pPr>
            <a:r>
              <a:rPr lang="en-CA" sz="3500" b="1" dirty="0" smtClean="0"/>
              <a:t>LTL Carrier</a:t>
            </a:r>
          </a:p>
          <a:p>
            <a:r>
              <a:rPr lang="en-CA" sz="3500" dirty="0" smtClean="0"/>
              <a:t>All LTL carriers will require to contact the receiver before making delivery attempt as these shipments are over 150LBS</a:t>
            </a:r>
          </a:p>
        </p:txBody>
      </p:sp>
      <p:sp>
        <p:nvSpPr>
          <p:cNvPr id="4" name="Slide Number Placeholder 3"/>
          <p:cNvSpPr>
            <a:spLocks noGrp="1"/>
          </p:cNvSpPr>
          <p:nvPr>
            <p:ph type="sldNum" sz="quarter" idx="12"/>
          </p:nvPr>
        </p:nvSpPr>
        <p:spPr/>
        <p:txBody>
          <a:bodyPr/>
          <a:lstStyle/>
          <a:p>
            <a:fld id="{0A761993-0337-44FF-BD9A-C82FCFA64B56}" type="slidenum">
              <a:rPr lang="en-CA" smtClean="0"/>
              <a:pPr/>
              <a:t>27</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 calcmode="lin" valueType="num">
                                      <p:cBhvr additive="base">
                                        <p:cTn id="4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 calcmode="lin" valueType="num">
                                      <p:cBhvr additive="base">
                                        <p:cTn id="4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
                                            <p:txEl>
                                              <p:pRg st="12" end="12"/>
                                            </p:txEl>
                                          </p:spTgt>
                                        </p:tgtEl>
                                        <p:attrNameLst>
                                          <p:attrName>style.visibility</p:attrName>
                                        </p:attrNameLst>
                                      </p:cBhvr>
                                      <p:to>
                                        <p:strVal val="visible"/>
                                      </p:to>
                                    </p:set>
                                    <p:anim calcmode="lin" valueType="num">
                                      <p:cBhvr additive="base">
                                        <p:cTn id="5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anim calcmode="lin" valueType="num">
                                      <p:cBhvr additive="base">
                                        <p:cTn id="59"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3">
                                            <p:txEl>
                                              <p:pRg st="14" end="14"/>
                                            </p:txEl>
                                          </p:spTgt>
                                        </p:tgtEl>
                                        <p:attrNameLst>
                                          <p:attrName>style.visibility</p:attrName>
                                        </p:attrNameLst>
                                      </p:cBhvr>
                                      <p:to>
                                        <p:strVal val="visible"/>
                                      </p:to>
                                    </p:set>
                                    <p:anim calcmode="lin" valueType="num">
                                      <p:cBhvr additive="base">
                                        <p:cTn id="65"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3">
                                            <p:txEl>
                                              <p:pRg st="16" end="16"/>
                                            </p:txEl>
                                          </p:spTgt>
                                        </p:tgtEl>
                                        <p:attrNameLst>
                                          <p:attrName>style.visibility</p:attrName>
                                        </p:attrNameLst>
                                      </p:cBhvr>
                                      <p:to>
                                        <p:strVal val="visible"/>
                                      </p:to>
                                    </p:set>
                                    <p:anim calcmode="lin" valueType="num">
                                      <p:cBhvr additive="base">
                                        <p:cTn id="71"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3">
                                            <p:txEl>
                                              <p:pRg st="17" end="17"/>
                                            </p:txEl>
                                          </p:spTgt>
                                        </p:tgtEl>
                                        <p:attrNameLst>
                                          <p:attrName>style.visibility</p:attrName>
                                        </p:attrNameLst>
                                      </p:cBhvr>
                                      <p:to>
                                        <p:strVal val="visible"/>
                                      </p:to>
                                    </p:set>
                                    <p:anim calcmode="lin" valueType="num">
                                      <p:cBhvr additive="base">
                                        <p:cTn id="77"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3">
                                            <p:txEl>
                                              <p:pRg st="17" end="1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cstate="print"/>
          <a:srcRect/>
          <a:stretch>
            <a:fillRect/>
          </a:stretch>
        </p:blipFill>
        <p:spPr bwMode="auto">
          <a:xfrm>
            <a:off x="0" y="0"/>
            <a:ext cx="9144000" cy="1590675"/>
          </a:xfrm>
          <a:prstGeom prst="rect">
            <a:avLst/>
          </a:prstGeom>
          <a:noFill/>
          <a:ln w="9525">
            <a:noFill/>
            <a:miter lim="800000"/>
            <a:headEnd/>
            <a:tailEnd/>
          </a:ln>
        </p:spPr>
      </p:pic>
      <p:sp>
        <p:nvSpPr>
          <p:cNvPr id="3" name="Content Placeholder 2"/>
          <p:cNvSpPr>
            <a:spLocks noGrp="1"/>
          </p:cNvSpPr>
          <p:nvPr>
            <p:ph idx="1"/>
          </p:nvPr>
        </p:nvSpPr>
        <p:spPr>
          <a:xfrm>
            <a:off x="457200" y="476672"/>
            <a:ext cx="8229600" cy="5904656"/>
          </a:xfrm>
        </p:spPr>
        <p:txBody>
          <a:bodyPr>
            <a:normAutofit/>
          </a:bodyPr>
          <a:lstStyle/>
          <a:p>
            <a:pPr algn="ctr">
              <a:buNone/>
            </a:pPr>
            <a:r>
              <a:rPr lang="en-CA" b="1" u="sng" dirty="0" smtClean="0"/>
              <a:t>Why Do Consumers Get Upset in the First Place?</a:t>
            </a:r>
          </a:p>
          <a:p>
            <a:pPr algn="ctr"/>
            <a:endParaRPr lang="en-CA" sz="1800" dirty="0" smtClean="0"/>
          </a:p>
          <a:p>
            <a:pPr algn="ctr"/>
            <a:r>
              <a:rPr lang="en-CA" sz="2400" dirty="0" smtClean="0"/>
              <a:t>Deadline is missed</a:t>
            </a:r>
          </a:p>
          <a:p>
            <a:pPr algn="ctr"/>
            <a:r>
              <a:rPr lang="en-CA" sz="2400" dirty="0" smtClean="0"/>
              <a:t>The order or service is incorrect</a:t>
            </a:r>
          </a:p>
          <a:p>
            <a:pPr algn="ctr"/>
            <a:r>
              <a:rPr lang="en-CA" sz="2400" dirty="0" smtClean="0"/>
              <a:t>They were treated rudely or unprofessionally</a:t>
            </a:r>
          </a:p>
          <a:p>
            <a:pPr algn="ctr"/>
            <a:r>
              <a:rPr lang="en-CA" sz="2400" dirty="0" smtClean="0"/>
              <a:t>They were given the wrong information</a:t>
            </a:r>
          </a:p>
          <a:p>
            <a:pPr algn="ctr"/>
            <a:r>
              <a:rPr lang="en-CA" sz="2400" dirty="0" smtClean="0"/>
              <a:t>They are unhappy with the product or service</a:t>
            </a:r>
          </a:p>
          <a:p>
            <a:pPr algn="ctr"/>
            <a:endParaRPr lang="en-CA" sz="1800" dirty="0"/>
          </a:p>
        </p:txBody>
      </p:sp>
      <p:sp>
        <p:nvSpPr>
          <p:cNvPr id="4" name="Slide Number Placeholder 3"/>
          <p:cNvSpPr>
            <a:spLocks noGrp="1"/>
          </p:cNvSpPr>
          <p:nvPr>
            <p:ph type="sldNum" sz="quarter" idx="12"/>
          </p:nvPr>
        </p:nvSpPr>
        <p:spPr/>
        <p:txBody>
          <a:bodyPr/>
          <a:lstStyle/>
          <a:p>
            <a:fld id="{0A761993-0337-44FF-BD9A-C82FCFA64B56}" type="slidenum">
              <a:rPr lang="en-CA" smtClean="0"/>
              <a:pPr/>
              <a:t>28</a:t>
            </a:fld>
            <a:endParaRPr lang="en-CA"/>
          </a:p>
        </p:txBody>
      </p:sp>
      <p:pic>
        <p:nvPicPr>
          <p:cNvPr id="11266" name="Picture 2" descr="http://www.simplyrealmoms.com/wp-content/uploads/2012/09/IMG_8005.jpg">
            <a:hlinkClick r:id="rId4"/>
          </p:cNvPr>
          <p:cNvPicPr>
            <a:picLocks noChangeAspect="1" noChangeArrowheads="1"/>
          </p:cNvPicPr>
          <p:nvPr/>
        </p:nvPicPr>
        <p:blipFill>
          <a:blip r:embed="rId5" cstate="print"/>
          <a:srcRect/>
          <a:stretch>
            <a:fillRect/>
          </a:stretch>
        </p:blipFill>
        <p:spPr bwMode="auto">
          <a:xfrm>
            <a:off x="3203848" y="4293096"/>
            <a:ext cx="3314700" cy="2200275"/>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cstate="print"/>
          <a:srcRect/>
          <a:stretch>
            <a:fillRect/>
          </a:stretch>
        </p:blipFill>
        <p:spPr bwMode="auto">
          <a:xfrm>
            <a:off x="0" y="0"/>
            <a:ext cx="9144000" cy="1590675"/>
          </a:xfrm>
          <a:prstGeom prst="rect">
            <a:avLst/>
          </a:prstGeom>
          <a:noFill/>
          <a:ln w="9525">
            <a:noFill/>
            <a:miter lim="800000"/>
            <a:headEnd/>
            <a:tailEnd/>
          </a:ln>
        </p:spPr>
      </p:pic>
      <p:sp>
        <p:nvSpPr>
          <p:cNvPr id="3" name="Content Placeholder 2"/>
          <p:cNvSpPr>
            <a:spLocks noGrp="1"/>
          </p:cNvSpPr>
          <p:nvPr>
            <p:ph idx="1"/>
          </p:nvPr>
        </p:nvSpPr>
        <p:spPr>
          <a:xfrm>
            <a:off x="457200" y="476672"/>
            <a:ext cx="8229600" cy="5904656"/>
          </a:xfrm>
        </p:spPr>
        <p:txBody>
          <a:bodyPr>
            <a:normAutofit/>
          </a:bodyPr>
          <a:lstStyle/>
          <a:p>
            <a:pPr algn="ctr">
              <a:buNone/>
            </a:pPr>
            <a:endParaRPr lang="en-CA" dirty="0" smtClean="0"/>
          </a:p>
          <a:p>
            <a:pPr algn="ctr">
              <a:buNone/>
            </a:pPr>
            <a:r>
              <a:rPr lang="en-CA" b="1" dirty="0" smtClean="0"/>
              <a:t>   </a:t>
            </a:r>
            <a:r>
              <a:rPr lang="en-CA" b="1" u="sng" dirty="0" smtClean="0"/>
              <a:t>Words to use (Phrases to say or not say)</a:t>
            </a:r>
          </a:p>
          <a:p>
            <a:pPr algn="ctr">
              <a:buNone/>
            </a:pPr>
            <a:r>
              <a:rPr lang="en-CA" sz="1800" dirty="0" smtClean="0"/>
              <a:t>Instead of saying... “I don’t know”</a:t>
            </a:r>
          </a:p>
          <a:p>
            <a:pPr algn="ctr">
              <a:buNone/>
            </a:pPr>
            <a:r>
              <a:rPr lang="en-CA" sz="1800" dirty="0" smtClean="0"/>
              <a:t>Try saying... “I will find out”</a:t>
            </a:r>
          </a:p>
          <a:p>
            <a:pPr algn="ctr">
              <a:buNone/>
            </a:pPr>
            <a:endParaRPr lang="en-CA" sz="1800" dirty="0" smtClean="0"/>
          </a:p>
          <a:p>
            <a:pPr algn="ctr">
              <a:buNone/>
            </a:pPr>
            <a:r>
              <a:rPr lang="en-CA" sz="1800" dirty="0" smtClean="0"/>
              <a:t>Instead of saying... “No”</a:t>
            </a:r>
          </a:p>
          <a:p>
            <a:pPr algn="ctr">
              <a:buNone/>
            </a:pPr>
            <a:r>
              <a:rPr lang="en-CA" sz="1800" dirty="0" smtClean="0"/>
              <a:t>Try saying...”What I can do is ....”</a:t>
            </a:r>
          </a:p>
          <a:p>
            <a:pPr algn="ctr">
              <a:buNone/>
            </a:pPr>
            <a:endParaRPr lang="en-CA" sz="1800" dirty="0" smtClean="0"/>
          </a:p>
          <a:p>
            <a:pPr algn="ctr">
              <a:buNone/>
            </a:pPr>
            <a:r>
              <a:rPr lang="en-CA" sz="1800" dirty="0" smtClean="0"/>
              <a:t>Instead of saying ... “ That’s not my responsibility”</a:t>
            </a:r>
          </a:p>
          <a:p>
            <a:pPr algn="ctr">
              <a:buNone/>
            </a:pPr>
            <a:r>
              <a:rPr lang="en-CA" sz="1800" dirty="0" smtClean="0"/>
              <a:t>Try saying “This is who can help you”</a:t>
            </a:r>
          </a:p>
          <a:p>
            <a:pPr algn="ctr">
              <a:buNone/>
            </a:pPr>
            <a:endParaRPr lang="en-CA" sz="1800" dirty="0" smtClean="0"/>
          </a:p>
          <a:p>
            <a:pPr algn="ctr">
              <a:buNone/>
            </a:pPr>
            <a:r>
              <a:rPr lang="en-CA" sz="1800" dirty="0" smtClean="0"/>
              <a:t>Instead of saying “You’re right- this is pretty bad”</a:t>
            </a:r>
          </a:p>
          <a:p>
            <a:pPr algn="ctr">
              <a:buNone/>
            </a:pPr>
            <a:r>
              <a:rPr lang="en-CA" sz="1800" dirty="0" smtClean="0"/>
              <a:t>Try saying... “I understand your frustrations”</a:t>
            </a:r>
          </a:p>
          <a:p>
            <a:pPr algn="ctr">
              <a:buNone/>
            </a:pPr>
            <a:endParaRPr lang="en-CA" sz="1800" dirty="0" smtClean="0"/>
          </a:p>
          <a:p>
            <a:pPr algn="ctr">
              <a:buNone/>
            </a:pPr>
            <a:r>
              <a:rPr lang="en-CA" sz="1800" dirty="0" smtClean="0"/>
              <a:t>Instead of saying... “That’s not my fault”</a:t>
            </a:r>
          </a:p>
          <a:p>
            <a:pPr algn="ctr">
              <a:buNone/>
            </a:pPr>
            <a:r>
              <a:rPr lang="en-CA" sz="1800" dirty="0" smtClean="0"/>
              <a:t>Try saying... “Let’s see what we can do about this”</a:t>
            </a:r>
          </a:p>
          <a:p>
            <a:pPr algn="ctr">
              <a:buNone/>
            </a:pPr>
            <a:endParaRPr lang="en-CA" sz="1800" dirty="0"/>
          </a:p>
        </p:txBody>
      </p:sp>
      <p:sp>
        <p:nvSpPr>
          <p:cNvPr id="4" name="Slide Number Placeholder 3"/>
          <p:cNvSpPr>
            <a:spLocks noGrp="1"/>
          </p:cNvSpPr>
          <p:nvPr>
            <p:ph type="sldNum" sz="quarter" idx="12"/>
          </p:nvPr>
        </p:nvSpPr>
        <p:spPr/>
        <p:txBody>
          <a:bodyPr/>
          <a:lstStyle/>
          <a:p>
            <a:fld id="{0A761993-0337-44FF-BD9A-C82FCFA64B56}" type="slidenum">
              <a:rPr lang="en-CA" smtClean="0"/>
              <a:pPr/>
              <a:t>29</a:t>
            </a:fld>
            <a:endParaRPr lang="en-CA" dirty="0"/>
          </a:p>
        </p:txBody>
      </p:sp>
      <p:pic>
        <p:nvPicPr>
          <p:cNvPr id="10242" name="Picture 2" descr="https://s-media-cache-ak0.pinimg.com/236x/97/c2/33/97c233e1656764e7cd89fbe2a9ee5943.jpg">
            <a:hlinkClick r:id="rId4"/>
          </p:cNvPr>
          <p:cNvPicPr>
            <a:picLocks noChangeAspect="1" noChangeArrowheads="1"/>
          </p:cNvPicPr>
          <p:nvPr/>
        </p:nvPicPr>
        <p:blipFill>
          <a:blip r:embed="rId5" cstate="print"/>
          <a:srcRect/>
          <a:stretch>
            <a:fillRect/>
          </a:stretch>
        </p:blipFill>
        <p:spPr bwMode="auto">
          <a:xfrm>
            <a:off x="7524328" y="4941168"/>
            <a:ext cx="1256928" cy="1256928"/>
          </a:xfrm>
          <a:prstGeom prst="rect">
            <a:avLst/>
          </a:prstGeom>
          <a:noFill/>
        </p:spPr>
      </p:pic>
      <p:pic>
        <p:nvPicPr>
          <p:cNvPr id="10244" name="Picture 4" descr="https://guywitharandomthoughts.files.wordpress.com/2014/03/i-dont-know.jpg">
            <a:hlinkClick r:id="rId6"/>
          </p:cNvPr>
          <p:cNvPicPr>
            <a:picLocks noChangeAspect="1" noChangeArrowheads="1"/>
          </p:cNvPicPr>
          <p:nvPr/>
        </p:nvPicPr>
        <p:blipFill>
          <a:blip r:embed="rId7" cstate="print"/>
          <a:srcRect/>
          <a:stretch>
            <a:fillRect/>
          </a:stretch>
        </p:blipFill>
        <p:spPr bwMode="auto">
          <a:xfrm>
            <a:off x="827584" y="1772816"/>
            <a:ext cx="1152128" cy="144199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cstate="print"/>
          <a:srcRect/>
          <a:stretch>
            <a:fillRect/>
          </a:stretch>
        </p:blipFill>
        <p:spPr bwMode="auto">
          <a:xfrm>
            <a:off x="0" y="0"/>
            <a:ext cx="9144000" cy="1590675"/>
          </a:xfrm>
          <a:prstGeom prst="rect">
            <a:avLst/>
          </a:prstGeom>
          <a:noFill/>
          <a:ln w="9525">
            <a:noFill/>
            <a:miter lim="800000"/>
            <a:headEnd/>
            <a:tailEnd/>
          </a:ln>
        </p:spPr>
      </p:pic>
      <p:sp>
        <p:nvSpPr>
          <p:cNvPr id="3" name="Content Placeholder 2"/>
          <p:cNvSpPr>
            <a:spLocks noGrp="1"/>
          </p:cNvSpPr>
          <p:nvPr>
            <p:ph idx="1"/>
          </p:nvPr>
        </p:nvSpPr>
        <p:spPr>
          <a:xfrm>
            <a:off x="457200" y="476672"/>
            <a:ext cx="8229600" cy="5904656"/>
          </a:xfrm>
        </p:spPr>
        <p:txBody>
          <a:bodyPr>
            <a:normAutofit/>
          </a:bodyPr>
          <a:lstStyle/>
          <a:p>
            <a:pPr algn="ctr">
              <a:buNone/>
            </a:pPr>
            <a:r>
              <a:rPr lang="en-CA" b="1" u="sng" dirty="0" smtClean="0"/>
              <a:t>Customer service</a:t>
            </a:r>
          </a:p>
          <a:p>
            <a:pPr algn="ctr">
              <a:buNone/>
            </a:pPr>
            <a:endParaRPr lang="en-CA" sz="2400" b="1" u="sng" dirty="0" smtClean="0"/>
          </a:p>
          <a:p>
            <a:pPr algn="ctr">
              <a:buNone/>
            </a:pPr>
            <a:endParaRPr lang="en-CA" sz="800" dirty="0" smtClean="0"/>
          </a:p>
          <a:p>
            <a:pPr>
              <a:buNone/>
            </a:pPr>
            <a:r>
              <a:rPr lang="en-CA" sz="1800" dirty="0" smtClean="0"/>
              <a:t>If we say that our customers are our #1 priority but they can never get a hold of us, then what message are we really sending?</a:t>
            </a:r>
          </a:p>
          <a:p>
            <a:pPr>
              <a:buNone/>
            </a:pPr>
            <a:endParaRPr lang="en-CA" sz="900" dirty="0" smtClean="0"/>
          </a:p>
          <a:p>
            <a:pPr>
              <a:buNone/>
            </a:pPr>
            <a:r>
              <a:rPr lang="en-CA" sz="1800" dirty="0" smtClean="0"/>
              <a:t>With the advent of e-mail, most of us have taken to avoiding the phone at all costs. </a:t>
            </a:r>
          </a:p>
          <a:p>
            <a:pPr>
              <a:buNone/>
            </a:pPr>
            <a:r>
              <a:rPr lang="en-CA" sz="1800" dirty="0" smtClean="0"/>
              <a:t>The thing is that a 5 minute phone call can often do the work of 5 e-mails with hefty attachments.  “Think of how long that would take you,”</a:t>
            </a:r>
          </a:p>
          <a:p>
            <a:pPr>
              <a:buNone/>
            </a:pPr>
            <a:r>
              <a:rPr lang="en-CA" sz="1800" dirty="0" smtClean="0"/>
              <a:t>As we rely more and more on e-mail, we start to lose some of our phone skills.</a:t>
            </a:r>
          </a:p>
          <a:p>
            <a:pPr>
              <a:buNone/>
            </a:pPr>
            <a:endParaRPr lang="en-CA" sz="900" dirty="0" smtClean="0"/>
          </a:p>
          <a:p>
            <a:pPr>
              <a:buNone/>
            </a:pPr>
            <a:r>
              <a:rPr lang="en-CA" sz="1800" dirty="0" smtClean="0"/>
              <a:t>This is a problem because when we are on the phone , how we speak and what we do has a big impact on the company.</a:t>
            </a:r>
          </a:p>
          <a:p>
            <a:pPr>
              <a:buNone/>
            </a:pPr>
            <a:endParaRPr lang="en-CA" sz="900" dirty="0" smtClean="0"/>
          </a:p>
          <a:p>
            <a:pPr>
              <a:buNone/>
            </a:pPr>
            <a:r>
              <a:rPr lang="en-CA" sz="1800" dirty="0" smtClean="0"/>
              <a:t>It can take 4 – 5 good connections to make someone forget one bad connection.</a:t>
            </a:r>
          </a:p>
          <a:p>
            <a:pPr algn="ctr">
              <a:buNone/>
            </a:pPr>
            <a:endParaRPr lang="en-CA" sz="1800" dirty="0" smtClean="0"/>
          </a:p>
          <a:p>
            <a:pPr algn="ctr">
              <a:buNone/>
            </a:pPr>
            <a:endParaRPr lang="en-CA" sz="1800" dirty="0"/>
          </a:p>
        </p:txBody>
      </p:sp>
      <p:sp>
        <p:nvSpPr>
          <p:cNvPr id="4" name="Slide Number Placeholder 3"/>
          <p:cNvSpPr>
            <a:spLocks noGrp="1"/>
          </p:cNvSpPr>
          <p:nvPr>
            <p:ph type="sldNum" sz="quarter" idx="12"/>
          </p:nvPr>
        </p:nvSpPr>
        <p:spPr/>
        <p:txBody>
          <a:bodyPr/>
          <a:lstStyle/>
          <a:p>
            <a:fld id="{0A761993-0337-44FF-BD9A-C82FCFA64B56}" type="slidenum">
              <a:rPr lang="en-CA" smtClean="0"/>
              <a:pPr/>
              <a:t>3</a:t>
            </a:fld>
            <a:endParaRPr lang="en-CA"/>
          </a:p>
        </p:txBody>
      </p:sp>
      <p:pic>
        <p:nvPicPr>
          <p:cNvPr id="29698" name="Picture 2" descr="https://s-media-cache-ak0.pinimg.com/236x/c2/e1/5a/c2e15ac69038577a57173702af976fd8.jpg">
            <a:hlinkClick r:id="rId4"/>
          </p:cNvPr>
          <p:cNvPicPr>
            <a:picLocks noChangeAspect="1" noChangeArrowheads="1"/>
          </p:cNvPicPr>
          <p:nvPr/>
        </p:nvPicPr>
        <p:blipFill>
          <a:blip r:embed="rId5" cstate="print"/>
          <a:srcRect/>
          <a:stretch>
            <a:fillRect/>
          </a:stretch>
        </p:blipFill>
        <p:spPr bwMode="auto">
          <a:xfrm>
            <a:off x="6804248" y="5113100"/>
            <a:ext cx="2339752" cy="1744900"/>
          </a:xfrm>
          <a:prstGeom prst="rect">
            <a:avLst/>
          </a:prstGeom>
          <a:noFill/>
        </p:spPr>
      </p:pic>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 calcmode="lin" valueType="num">
                                      <p:cBhvr additive="base">
                                        <p:cTn id="4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cstate="print"/>
          <a:srcRect/>
          <a:stretch>
            <a:fillRect/>
          </a:stretch>
        </p:blipFill>
        <p:spPr bwMode="auto">
          <a:xfrm>
            <a:off x="0" y="0"/>
            <a:ext cx="9144000" cy="1590675"/>
          </a:xfrm>
          <a:prstGeom prst="rect">
            <a:avLst/>
          </a:prstGeom>
          <a:noFill/>
          <a:ln w="9525">
            <a:noFill/>
            <a:miter lim="800000"/>
            <a:headEnd/>
            <a:tailEnd/>
          </a:ln>
        </p:spPr>
      </p:pic>
      <p:sp>
        <p:nvSpPr>
          <p:cNvPr id="3" name="Content Placeholder 2"/>
          <p:cNvSpPr>
            <a:spLocks noGrp="1"/>
          </p:cNvSpPr>
          <p:nvPr>
            <p:ph idx="1"/>
          </p:nvPr>
        </p:nvSpPr>
        <p:spPr>
          <a:xfrm>
            <a:off x="457200" y="476672"/>
            <a:ext cx="8229600" cy="5904656"/>
          </a:xfrm>
        </p:spPr>
        <p:txBody>
          <a:bodyPr>
            <a:normAutofit/>
          </a:bodyPr>
          <a:lstStyle/>
          <a:p>
            <a:pPr algn="ctr">
              <a:buNone/>
            </a:pPr>
            <a:endParaRPr lang="en-CA" dirty="0" smtClean="0"/>
          </a:p>
          <a:p>
            <a:pPr algn="ctr">
              <a:buNone/>
            </a:pPr>
            <a:r>
              <a:rPr lang="en-CA" dirty="0" smtClean="0"/>
              <a:t>   </a:t>
            </a:r>
            <a:r>
              <a:rPr lang="en-CA" b="1" u="sng" dirty="0" smtClean="0"/>
              <a:t>Words to use (Phrases to say or not say)</a:t>
            </a:r>
          </a:p>
          <a:p>
            <a:pPr algn="ctr">
              <a:buNone/>
            </a:pPr>
            <a:endParaRPr lang="en-CA" sz="1800" dirty="0" smtClean="0"/>
          </a:p>
          <a:p>
            <a:pPr algn="ctr">
              <a:buNone/>
            </a:pPr>
            <a:r>
              <a:rPr lang="en-CA" sz="1800" dirty="0" smtClean="0"/>
              <a:t>Instead of saying... “You need to talk to my manager”</a:t>
            </a:r>
          </a:p>
          <a:p>
            <a:pPr algn="ctr">
              <a:buNone/>
            </a:pPr>
            <a:r>
              <a:rPr lang="en-CA" sz="1800" dirty="0" smtClean="0"/>
              <a:t>Try saying... “Let me talk to my manager and will get back to you”</a:t>
            </a:r>
          </a:p>
          <a:p>
            <a:pPr algn="ctr">
              <a:buNone/>
            </a:pPr>
            <a:endParaRPr lang="en-CA" sz="1800" dirty="0" smtClean="0"/>
          </a:p>
          <a:p>
            <a:pPr algn="ctr">
              <a:buNone/>
            </a:pPr>
            <a:r>
              <a:rPr lang="en-CA" sz="1800" dirty="0" smtClean="0"/>
              <a:t>Instead of saying...”You want it by when”</a:t>
            </a:r>
          </a:p>
          <a:p>
            <a:pPr algn="ctr">
              <a:buNone/>
            </a:pPr>
            <a:r>
              <a:rPr lang="en-CA" sz="1800" dirty="0" smtClean="0"/>
              <a:t>Try saying...”I’ll try my best”</a:t>
            </a:r>
          </a:p>
          <a:p>
            <a:pPr algn="ctr">
              <a:buNone/>
            </a:pPr>
            <a:endParaRPr lang="en-CA" sz="1800" dirty="0" smtClean="0"/>
          </a:p>
          <a:p>
            <a:pPr algn="ctr">
              <a:buNone/>
            </a:pPr>
            <a:r>
              <a:rPr lang="en-CA" sz="1800" dirty="0" smtClean="0"/>
              <a:t>Instead of saying...”Calm down”</a:t>
            </a:r>
          </a:p>
          <a:p>
            <a:pPr algn="ctr">
              <a:buNone/>
            </a:pPr>
            <a:r>
              <a:rPr lang="en-CA" sz="1800" dirty="0" smtClean="0"/>
              <a:t>Try saying...”I’m Sorry”</a:t>
            </a:r>
          </a:p>
          <a:p>
            <a:pPr algn="ctr">
              <a:buNone/>
            </a:pPr>
            <a:endParaRPr lang="en-CA" sz="1800" dirty="0" smtClean="0"/>
          </a:p>
          <a:p>
            <a:pPr algn="ctr">
              <a:buNone/>
            </a:pPr>
            <a:r>
              <a:rPr lang="en-CA" sz="1800" dirty="0" smtClean="0"/>
              <a:t>Instead of saying... “Call me back”</a:t>
            </a:r>
          </a:p>
          <a:p>
            <a:pPr algn="ctr">
              <a:buNone/>
            </a:pPr>
            <a:r>
              <a:rPr lang="en-CA" sz="1800" dirty="0" smtClean="0"/>
              <a:t>Try saying...”I will call you back”</a:t>
            </a:r>
          </a:p>
          <a:p>
            <a:pPr algn="ctr">
              <a:buNone/>
            </a:pPr>
            <a:endParaRPr lang="en-CA" sz="1800" dirty="0" smtClean="0"/>
          </a:p>
        </p:txBody>
      </p:sp>
      <p:sp>
        <p:nvSpPr>
          <p:cNvPr id="4" name="Slide Number Placeholder 3"/>
          <p:cNvSpPr>
            <a:spLocks noGrp="1"/>
          </p:cNvSpPr>
          <p:nvPr>
            <p:ph type="sldNum" sz="quarter" idx="12"/>
          </p:nvPr>
        </p:nvSpPr>
        <p:spPr/>
        <p:txBody>
          <a:bodyPr/>
          <a:lstStyle/>
          <a:p>
            <a:fld id="{0A761993-0337-44FF-BD9A-C82FCFA64B56}" type="slidenum">
              <a:rPr lang="en-CA" smtClean="0"/>
              <a:pPr/>
              <a:t>30</a:t>
            </a:fld>
            <a:endParaRPr lang="en-CA"/>
          </a:p>
        </p:txBody>
      </p:sp>
      <p:sp>
        <p:nvSpPr>
          <p:cNvPr id="9218" name="AutoShape 2" descr="data:image/jpeg;base64,/9j/4AAQSkZJRgABAQAAAQABAAD/2wCEAAkGBxQTEhUUExQVFRUWGB8aGBgYFx8fHBgfHBwaHCEeHSIfHCggGh0lHRwcITEhJSorLi4uHR80OjQsNygwLi0BCgoKBQUFDgUFDisZExkrKysrKysrKysrKysrKysrKysrKysrKysrKysrKysrKysrKysrKysrKysrKysrKysrK//AABEIAOwA1gMBIgACEQEDEQH/xAAcAAACAgMBAQAAAAAAAAAAAAAABwUGAwQIAgH/xABJEAACAQMDAgUCAwQHBAgFBQABAgMABBEFEiEGMQcTIkFRYXEUMoEII0KRFlJicqGx0RUzVZMXJFOCksHC8CVD0uHxNGN0orP/xAAUAQEAAAAAAAAAAAAAAAAAAAAA/8QAFBEBAAAAAAAAAAAAAAAAAAAAAP/aAAwDAQACEQMRAD8AeNFFFAUUUUBRRRQFFFFAUUUUBRRRQBqA626hFjZy3OAxQelS2NzE4Azg/wDsVNXI9DdzweAcH9D7H61z94gXOsXCNaPaXDwCXfGzxhpQFyNpeIlHHP5u5+T3oKXqfiFqM0hka7mUn+FG2KB8ALgcfPc+5rc6e8UNRtnBNw8ybgXjlwwcfGSCyZ+VI/Wq8dAuQ2w28yttLYZGU7R3PqA4qNYUHY3R/USX9pHdRqVEgOVPJUqSCM+/IPOOa2dO12CeSaKJ9z277JVwQVJGfccjvyOODSP8D+uILNJre5LRqzeYspyUXgLtYAejsTu7HnPYZk9Gmjlv9TvdOzLPDKjrySLiJhiWMLkcFhlWweQvNA76Krv9LoWgtriMNJDcSJHvXB8syHau8Zz/ALzCEexPParCKD7RRRQFFFFAUUUUBRRRQFFFFAUUUUBRRRQFFFFAUUUUBRRWrqV8kEbyysEjjUszHsAKCp+KnVL6faedDJEspcBUkUt5nyFww2kDnJyOMe+ar/Tuka9eRCefUfwYkXKxrAjMFOCCRxsJHPfcOxxyBqdF6VLq9++p3gY20TkWcbjjAIKttIwVwQc+7f3cBmdQ69BZQtNcOEQfqSfhQOSc4oKhqHhWs8WJr68knKlTKZOPVyw8vsEPuue2Oap8/wCz+4U7L5Wb2DW5UH7kSnH8q2+p/HdF9NjCXOR+8m4X64UHcfbkke/FY+mPHYEhb6AKP+1hyR290OT3+D70Gtpvhfq2nYns7iF5Nv7yDkLIP6h3elweRzt7nBHevmmdfWNte+deadJa3yr5crRflycZJj3D2wc8n78U4dA6itr1N9tMkq++OGX+8p5H6isHVfSltfxGO4jDHHpccOn1Vu4+3Y+9BSuhL6CTUJn0+7ie1uSZJrdwySRyle8akAMDxkjPb6VNf02gs5RaXu+BgzLFK4YxyoMbGL4/NtIDZxhgfYil/P4DTBi0d6gwcoTGwYYPpyQeD25FY7PqKexlbTteQ3Fq/wCWRwXx2wyseWX5/iUkfagfMUoYAqQQRkEdiD7j5Fe6R99LddPTJJC/n6VNJ6U3bvLDerCknIOM7Tna2Dnk5pq9L9UW1/F5ttIHA/MvZkPPDDuM4OPmgm6KhrvqmziBMl1brgZ5lX/Xmt6x1GKZQ0UiSKQCCjBhg8g8Gg26KKKAooooCiiigKKKKAooooCiiigKKKKAJpF/tB9WNvTT42ATaJJsdycnah+gxuI98r8U7b+6WKN5XIVI1LsT7BQST/IUnfDdI5xqGq3sayJNNsj8yPdgbsejd/D61Tt/D9DgGR0LfwT2Fu9su2LywoT+oVGCp+oI7+/f3pM6v0hqmr6jKZQ6QRzPGssqlVSMMB+7jJyxK4PHcjlqfun6dFAgjhjSNB/CihRz9BWzigpOj+FemwRqht0mZe7y+pmPyfb9McVA9eeDlvcJvsUS3mBGVyRGw5zxg4bt24pq0UHIGraRe6TcgPuhlU5SRG9Lc91YcEfIP6irfpfjffxgCVIZgBySpVj9ypxk/auhb/TYpl2zRpIvw6hgMjHGRxxVYvPC3SpDlrRQf7DOnYY/hYCgrPSfjZbTuI7qM2zHs+d0ZOexOMqcY5Ix37e986p6cg1G3MMwyp5Rx+ZGxwyH9fsRwapOteCNjJHi3MkEgHDli4P95WP6cEdqw+C2qXMUlzpd3nfa4KZ5wvA2g+6cqV+jfAAAQ/R17Pp92uj6lGJraR8W7yLuUEflKAg5UnAx/CSee9eIPBqX8ZOWuBb2ZJKmIkMynOEIJwu0dy2f1zkbv7QcLM2neWhaQyuEAB5YmPC57ZJxx/pVu8Qem7rUbJIo5RbSHBliJyj9iULKOdrAYI47/NBUIOn9It5Etkt4ZpsOVNxOB5pHC7SCY2y4K7Dgjv7cwFq9vJKy6dFNpurRk4gDFopygLOnJK9lOAcKTt75yJa28ARt/eXvqPfbDwP1L5P+FKO/uZbe8dhKWlhlIEvuTGxUNzn47c0HRvhF1w2pwOJgBcQEB9owGDbirAex4IIHxnjOKv8AXN/gLfSHVmwPTLE5kCDai4wQdowoAOFHHG6ukKAooooCiiigKKKKAooooPhNREnVVkspha7t1lVtpQyqGB+ME5zUuRS98UPDePUIzJCFju1GVbGBL/Yf/wAmPb7UEt1Ul8hW6sHWUIuHtWxtmGc5Ru6v/gf84TVLqTUYI73TJmiu7UkPAxIyeC0Eq8AnI4JGD7Edwv8ApDQ9QMbf7N1Fo5ogUms5mw0bqQH2qdybdwADYHwfesF9qutW18L6SzaOQKElEcTeXOF7lypYMxB/MDxhcUFi668U4p9KaJUZLqbMUsLA5hxjeTkZIPYffnGKsWgaRHPY29vZ3CvHat5dwOdrSRurHg8gF9zAjjGAKr/ih0uz/htXtbdjJ+7luIuQxwFYEjGQR+VsDPbjipfwVSZzfXeNtrdTvJChIJzvfcfkYGF5HOP5g1K8SyBQSTgAZJ+g5r3VJ8YdY/DaXOQSGlAhUjPd855/h9Ibk/8AnQSXRnWNvqSO9vvHlttZXABHfB4JBBAz3qyUrfA3TlWOeeFNtvMUWEuAJW8tdrF9pK8vnHzgmmfLJtBJ7AZP6UHrNfaXnQniC99ezW7W7JGUM1vIQV3QgqgJBGTuJ3Aj5I9s0w6D4aqFt0Yy6vJqXncPFs8oLj2UcnPI9IPbv9quFFB8xWnrN75MEs20t5cbPtHc7VJx/hVE6t641Kxd92miWEZImjkYrjcQN/o9BxjI+vel/q3jhcTW8sP4aJGkVk3hiQFbIPpxydpxnPfn6UEjN4/N5a7bNRLzuJkOwfGPTk/XNJu9uGlkeRuWdizcYGWOT9uTTN6V8Fpbu3iuGuUiWVN6r5ZZgD2z6lHI5/lVv6L8FEt5Vmu5RMUbciIMJkYILZ5P2+1AeA3Rktur3k42GZAsSH8wTO7cw9t2BgfA+tN+vgFfaAooooCiiigKKKKAorwZQCASMnsM816FB4uH2qWwTgE4Hc454+tJ+XxR1OaUiy0uQxc7fMjfcduckkYUHjG3JweMmnGRVU1rpabzGmsbuS2lYksjfvIHJ7kxt+Vj8rj5waBO9S9Sao8yy/7Oa2uoznzoopA5UY9L91kQ8cNn2p3dB6rPdWUUtzEYpmGGBGN2ONwGcgHvg49/ao7RNY1CNoob+13l2Ki4tfVGO5BlXhohj+LkZ+Kt60H01itbZYwQihQWLEAe7EsT9ySSfvWatbUb+OCNpZWCRoMsx7AUGzUN1Z07Ff2z282Qr4OVxuUg5BXIIB9s49zVKbxNurh//h2mTXEYOPNfKK2eAVyMY+pP3xWSXr7U4ebnRpQg5ZopA+BxyMAj37ZoL3o+mRWsKQQrsjjXCj/U9yfrUB4q6iIdKu2IB3RGP9ZP3ef03Z/SqNc+KsYQCFTC48x5I3PlvF6uQoYGKdsbgFODnHY80xNKvUvrcCRFmhnj3Bgh8uRDgYYN+R887Pb2JwcBQfAizuZt19Ow2CBbSEYwSkWOeOMDG3Puc/FOGsNnapEipGoVEUKqjsoAwAPoBWagxXTlUYgFiASFHdiB2/XtVT0fqRrmaVFdRFNFvtJAvIIBWRHDDmWNxkr7BhmrRqVx5cMkgBYojMFHc7QTgY+cUhtF8Rilzd/hrV5/MzNCCPVFIUxI7j2Dd2C8A9u9A5NH1ZnMcEqN5piYu+392TGwRhzzkkhgMYwe9KTx46YsbZIpoUENxI+0RxjCOo/M20DCkEqMjHepTo7xYhSxRZWubq99RMewlnOScKwGNoHP0A7VTNe6ot9Y1S0eY/h7ZFUSeYwGMZdgCv8AWPpB7/ag6E6ZsfItLeH/ALOFE/8ACoFSlVmPxB01iFW9gJJAA3dyanba+jk/3ciP/dYHtx7H54oNmiiigKKKKAorzI4AJJAA5JPYD5PxVafxA00OEN7BuJxw+Rn6kekfzoLOTS88Seo7oTQWGmkC6m9TvjPkxgjDNwQoJzkkHAHbkVf0cMMggg+4ORS+0HDdRakW5KQQqmf4VKoxC/Azzx80GtbeECswludQvZrgdpVk2le/bIZgOfmobqNNQ0FIp1vXu7YybHimGSAeRtJJOSARxwD7U56ovjZb79HuecbdjffEijH+NBZuntXS7toriPIWVQwB7j5BxxkHIqpdS9Y6jbXDxppUlxH3jkiLsGH9rEZ2t9Kl/DOzMWl2aEEHygxDdwXyx9vrWPrbra3sVCMXe4k4SGHBl9X8QBBAx7ZHJ9jQVN/Fe7WeG3l0t45Jyu1Gc7ypbBO3bn5747H4NNhKT2jahdxZubbQ5pHYcz3M4M7DufzDdj+yoA+lWjojxGS9ma1lhktbtAS0T++MZwSAQRn8pA455oL3Sv8A2hbqRNNQISFknVJO3I2SMB9tyg/p/NoVWPEfpw39hLAuPM4aLJwA68jJx7jI/WgRGp+KlykcNvYsLeCCNUUquWchQCW3A49WSBj7k160Xxn1GFl810uEyNwdACRxkBlxg4Hc559jVC1CwkgkaOVGjkQ4ZWGCD/7961aDo236m0bW0WO5RI529KiXCuCcf7uQHByzcA4JIPpqAh1O56cvY7WWRptOmOY2bvGpIDEccMh5Kjgg5GCaSger1rXUrXek2dq7Ga6W4bbxufYF2qp5ySzPgDHO0fHIdRW86uqujBlYBlYHIYEZBB9wRWSonpSzaGytYXwHigjRgPlUVT/iDUtQYrqMsjKrFCykBhjKkjGRnjI781Q7Hwsgghu1ikkM91C0byOVwC3JKqqDapbGRzwKYNFBRvDrw8j02E7tsly4IklAIwD/AAIe4UYHPGSM/AFH606ai0h1mhs4J4ZGVd9wjNHabQoBbadz7nLsWI/qqKeNRfU9zJFazyQoJJEjZkRlLBmAyAQOT9hQKPTvCBL1vxcl7AyysWYWaDyu+CqHsMYIzj781c+l/CqzsbhLiCS53pkYaRdpDKVIYBASOc4z3ApS9MaVqhVr7TpY9+5hLawnaYiSfSYmATHGQB+nNX/oHxc8+ZLS+i8m4ZtgcDapb2DBjlGJ4A5ySBxQNiiiigKKKKBU+OevuIodPt8me7YZCnDBQygDvxvbA+ytmpjp/wAJ9OggEckC3D93kkOSSRztxjavwP8AzqA6heG36mgnu/TE9viKRyAiyAMMksQOF498F1+4badqBIyRTdOX0W13k025bad+T5XfI+ARu3ZxlgGGODU7PLHD1NFJuXF5a4BGSHYcA55HKoBxgdvmmB1DokV5byQTLlJBg4xlfhlJBwwPINJXTdPu5NQsNNuIstpshY3MecGEgOm47cAekKCftjOSQftUjxncjR7rC7shAfoPMTn/AN/NXAXS7tu5dw9sjPGD2znsR/MVVvE90fSLwkqVMOQdwwTkFcHnPqxge/ag2uo+porPTmvI9josamLB9LlsBACPbt29qhPCvpcJF+PnG68ux5js2cor+oIueVGMH+Q7AUstL1ptX/2ZpQjcQQhTcEHl9gwTx+VAO3vlvoK6Kt4gqhVGFUAAfAAwBQezSS8ZNPKatp09u3l3ErBdw75R1AbGOeGIPyABTtakB1LqUmpa6nkRXFxDZnbiFwpBUksyyK4CbmAw24E4A78UD+Rvrmh3ABJIAHJJ9qpS9RNYW8k2ofh4EAzBbREtL7ZDMxAkkZm52jA7ljnNTXTOuwanaCZBmOQMjo4GQezIw5HY/qCPmghvEPoSHVIVIZUnTmKXGQR/VbH5kPfjkHke4KH1vwu1OBmH4ZplUkB4fWGA5yAPV/MZyKc8/Sd5YRytpt2xiUGVbaZDKcplhFEdwIRwFjx3x2OagLDx3jDlbqzlj28Hy2DMGHBBV9uOfrmgVWj+H+o3B9FpMBkjdIpQDH1YCnx0B4WW9hsmk/fXQ53n8iH/APbH07bjkn6e0/071tZXiqYbhN7D/dOwWUcAn0E5OAe4yODzVjWg+14mmVFLMwVVGSScAAdySew+tejSY8RtRlv9Yg0lZnS3IHniNtpYkF23HBHCBcAgjJz9gtureK2nxZEbyXLDuLdN+BnGd2QuP1rX0Hxg064bY7PbN2/fgKv/AIgxUfrirjoug29pEsMESxoPYAZJ+WPdifk1WfELw9tr6J2Eax3IG5JUUBmIHCt23g9uee3xQXWOVWAKkEEZBByCD2IPvUdr/UNvZxGW4lVEBA+SSxwMAcn549gT7UkPDrxGNnp93FPKDNAAbWOUMeTkbOMHarY4yMAntirr0N0BBcQpfah/1y5uUEhMjFkQOAyqq9uFIHuB2GBQROr6xYzzNf6XcpFfQsQ0RPli+AP5SpI8wt/CRyTjIyARddc6Fs9QeK4uImWUBTlXKnjna2Pgn71CdfeFNrcws1rFHb3CjKeWoVHx/CyjC89tw7GorwQ60dw+n3bHz4iRFvPqYLndHzyWTBOO+M/1aBv0UCigKKKKCG6n6bgv4GguFyp7EYDIf6ykg4P+B96X9nrt1ockNrqL/ibSTiG6Gd0fysm4nIBPHqyFGeeytmlL+0f/APoIP/5A/wD85KBrq4YAqQQeQQeCPkfIqt3nTMbXBkS1t9xwxmkyxY5OVKjGeMYJOOTxW90dv/A2vmfn8iPdzn+EfFTNBTIemLgS7zHpmA3DC2fzACCGwxlOGPbPx9sVJp0pbtE0UsFuUYFdqJtGzduA7nkEA545HtVgooKx0n0LaafJI9shUyAA5ctgD2GSe5yf/wAVZ6K09Y1FbeCWd87IkZ2x3woJOPrxQUjxK1ydmXTLEE3Vym5nDFRDHnBbIOQSQRn4z81LeHPRqaZbeUG3yuQ0rexbGML8KO3171BeEmkO/n6pcqfPvHYxhs5jiydqjcMgH6EjaEr71x1zL5y2Glqs10zbZGwWSAEEckHAbvnPYA5GaDen6V0ue4uYZNk93KrSSF28yWJXOBszkRhNwCgDgbfmlt0L1E+h3s2n3a4geX8/9XPpWX4KMoBPYjv7YqZtPD7VdLZ57G7hl3/70SqFLcNyzNnOCc/mHJqe6q6TTW9PhuB5a3giDK8bAozY9UZIJ3IWBAOfT8nkEGTDMrqGQhlYAqQcgg9iCOCD81Tus/DOz1A73UxTZyZYsAtxjDgghvbnvx375TXRPXN7o8nk3Echtw5DxuvqRgMERscAHhTtyRgcYzmnj0p19ZX6AxTKshHMTkLIuACeCfUB/WGRQU7WfC69ltVt/wAfFIIiDCZIMOu0YC+YpLKuMexNMfpq0nitYo7mRZZkQK0igjdjjJySScdz7nnAzipBHz2wR8ivrvjvgD60Ho0iddkMPVsLEZ8wxgfZ49mf0NOS01uCWR44pkkeMAuEOQue24jgE/Gc0kOvdQx1PbttwI5IEyeA3qBJyeDjfjP0oOgaKK8u2OfYUHLV5cxzSNY/hx50mpFln99rOyFSAMkZ/wAvpXUsSBQABgAYAHsBXP0M0c1zo3llGkN3cuQuA4Q3G5d4xuHG4jd/aroIUAaSVsVk6w3RYIRWEhXsCLcqc/ZiF+9NbqzWhaWc9wxH7uMlckDLdlHPuWwMe9VDoXRodKs5L68kUTzjzZ5SeBuJYImByeRwMksePagY9FLH/pd8wn8Jp17cqDw6Rnayg4JGAT2+f1xW30X4sW19KLdka3nPZXIKswzlQfY8diBmgYdFFFAUnP2kZH/D2ihcxGVi7ZHDbcKPnlTIc9uBTjpU/tDaa0lnDMqu4glzIAeAjjGWH94KA3tuPzQNONAAABgAYAHtXuo/QdXju4I7iFg0ci7hj2+VPwQcgj5FSFAUUUUBmlv4130f4e2tZJliS5uUWUnuIlyWYfGDt5+tMdqQ3iv0PqEkzSQtcXMEaZG9gWXzHYsiD80irhTk84wOdtBodZeJlxcRSW+mxPFZRKiGVFbzAOVALKSsaNjAHcgHnkioboHxPm01fJ8qOSEuWf07ZST3O8fmOcfmB4AGRV+6c8QYbGCG2fS72BVQZPl5yc+pvVgsN245qp9bPpN3k6ek89/dShlA3AISfUNpwPY8c9yc4FBarIXXUoLPKLXTo32NDG2ZZWUK3qJXbjDcZyAQPSe9N6wtEijSOMBURQqqPYAYA+wHFKzws8MJ7KVbi5nZWGSIIn9JJBXMh7NgE8AcHHPtTbFBqX+nRTLtmijlXvtkQMO2OxBHYkfaqHrXgvp07MyLJAzEt+6YbQTk/lZSAuT+VcDAAGKY9FAoP+h65hBFnqtxEB+RdzKAT3yUYd+ewr1/0XX93Kx1PUXkh9khdvUAMA4ddkZ4GQFbPPNN2igWmp6Ra6HYeaPPmjhkDJEzoAzucbn2IvmYB/j3Y2rjFQHj1k/7NuAMes8Zww3eW4GR6eNp9+/b3NTHjHZam8LC22z27MpaJIsyxlCHDA5O9Sy84GRx35wp+p+pNRvZLWO9DKu9TGnl+WGy23dj3Ptn2/Wg6oRsgH5FfJFyMdwR2NelXAA+K+0FE6W8MLW0ufxe0GfJKhMrFHnI9CEsQcH3YgewXtV6Ar7RQUHxl0u4uLAJbRmVlmR2QDJZVz2GRnnHFVXp3Sm1qcvqtwpaLONOTdH5X8O51J3f2uCeCuWwdtNfXdPeaIpHM8D5UrInJGCDjB4YEcEH5r2+lxO8crxo0sWdkhUbgSNpIPtkUGe2tljRUjVURRhVUAKo+ABwB9BSr8a+hlkifUIPRPCAzhcDzFUj15/roOc/A+gpt1W/EZwNMvNzKuYHGWOBkqQB+pOKDx4b6y95pttcSfndSGIPco7R7v125/Wio7wWUjRrTIxxIf5zSkf4UUF4rFc26yKyOqujAhlYAqwPBBB4I+hrLRQLbVdLudHPn6cglseWntCeY/60kTE57Aek59+OeLr07rsF5Cs1u4dG/mpwCVYezD3FV3xi1LydJuCJGjd9qIUbDEl1yAfgqGz9M/NJrw666bRmkhntGIkIZicpKMA7eH4K8/TueTQdNk183Ur7Hxv0+UbZBcQE8bigYLnjOVJ7fb2qq9QddXMEBkttahuvWMI1uqy4JIz2wfrwOMUD6zX2kr0Z4rX80U8slrFNFaorTNGxSQA7svhiVbhCSBtpr6HrsF3EssEiurDPBGR9GHsR2x9KCSYVz7436cthe2tzZqLd2VmJiG31oRzxxyGwRjBHzTh6w6wt9PhaSdgW/hjUje5OcYGc4yO/YUsNL0C56ikjv7t1gto3KxQoCSyBsnBJxk8KXxzjsMYoGf0DqM1xYW01wMSyIC3p25+Gx7bhg/r7VYq8xoAABwBxXqgKKKKCvdY9YW2nReZOxy3CRqMu5HsB7D+0eBS0j8X7+4ObPS2dF5JAkkyPblVAXgH557VH6Z08updR3i3RZ4rdnbYznkBgqKP7GTnAx/jT4hgVVCqAqjgAdhQKnS+tdZi8yW70uaSGQho1iX1xAgenby5GBklgCCT2BAEPImqapqUV5+BZbe1YGKG5YxAnGd/K5JyFYkA/lAp4ba+7aDxCDgbsZxzg5GfpwOKyUUUBRRRQFaeq6jFbxNNM6xxoMszHAHsP1JOAPc4FbZNLbrSA6jqlvpzcW8CfibjnBk7hE+oz3HHBJzkCgjpPEu+u1kOlac8iKcCaQ8ccn0AjJx2G49+1asXhxqOpus2rXRjUjiCI8pz2xgop+vqPbP0b1raJGgSNFRFGAqgBVHwABgCswFBq6bYJBFHDGNqRqFUfAAxRW3RQFFFYbqYorMFL7VJ2r3bAzgfU0Co8UX/HanYaWASgbzp8dsYOORypCB/j860wepOlLW/ULdRLJtyFbkMuSCdpHIzgUrvBvUhe6pf3sjKkjqoSPdyVYnsM5basagn607FoEB1V4Gzx7ns5RMvJET+lwPgNnDH74/xqg6h0HqMMbyy2siRoNzMduAM4+a65klAGSQAPk9sUo/F/xDs2s5bOB1nllwrFDlIwCrZLdmPGAAe/ftyER+ziFZr5GwQyRZUgEMMyg5z3HOP1qr+JXRlzpdy00BdbeUkpJH6dm4k+W20+nHt7EYqK0u9vtGuI5QPLaWJXCsQVljc5GcH6fcU9NN8RtMvrKR7ho0VRiaCbBJ/ur/8AMBPbHP2oEPH0teXFubyQko21Imkcs87M+wJGMkkg574AxXUvTNg0FpBC+zdHGqtsXC5AxwPYVTeidCkmmjvrhFhhRCLC0UY8lG7SOAceYyff8x7HgMVaD7RRRQFFFFAqfEQf7P1Sz1QA+Ux8i5IBwFPAYnBA4OccZKD5pnWV5HKivG6ujjcrKchgfcV8v7GOaNopVDxuCrKRwQaSniP4bLp8D3lhcTwiPH7rcx/MwX0sCCO+cHP3oHRqeqQ26eZPKkSAgbnYAZPbvWrpPU1pcnFvcwyn4VwT/LvXKWlX8c9zGdSluJIB+Yqxdx9tx4GcE45phS6h01JtMYurJ0b0yRBw/bvnL8fpmg6A3V9pYaFe3lzEZNL1NLtUwjJeQFSG4P5kVW/L7kHJ9+eJLw/8QGv557aWBIZrcerbLuDkMVbaMA4BA9z3H6hfa+ZrR1HWIIBmeaKIHtvcLnHfGTzj6UuupfG2ziXFqGuXxwcFUHcck+o8gcADIPegZl7dLHGzseEUsfsoJOM++BS18IS95cX+qSR7RcOqQk99iAgj+Qj59yD8VRNW0/VdUtRqN0u+GHDR26gp5kf/AMxlAOQCo/NySO3GKePR+sW1zaxvabRCFChBx5eB+Uj2I/8AvQTlFFFAUUUUBUT1VcmKzuZA20pC7BsZwQp57ipaojqyzM1lcxDGXhdRk4HKnuRQc/dI+Gkl7p6XlrNsuFkcbWOAdu3btYDKt378cjt76ep3Gv2vole/UAezOy47fmXI/wAfimt+z62dLx8TP/kv1/0pm7aDjKM3dy+xfxE7vk7Rvct8nHOeMc0xek/BO5njd7pvw5KZiXgtuPbzB/CvyM7ufbHPQqwKOygY+AK8XVysaM7sFRFLMx4AA5JNAtupdAiSy0+1uYYZJpWitGkJxKikHLRNjOVbBwcr8g0rE8M51vJoJ3S3hhRpTPJgqYgxVXAB7t8ZHv8AGKtbazLr2sQLACtpZyeYGGQSoYes57FyAFGMgH71HddXH4q6ub+Vi1nDKLWKIAj8S6BnCHH8G/LFj7cDnFBbvDHoaJpE1Dzrp0UkWolbBKDguw2jCuclUHG0gkknhtLVB8N4GYjdKT+GiERjUYjWSTErBMHkRqyxDOcbTz3zf6AooooCiiigx3D4VjnGATn4wO9KnqaSWxs4JJJZb21nlgkneU5aMiSOQlRtGInUFdh7Hb/WNXPxK157HTpriMKzrtUbs49bBc8fGc1r9AMt5pFsJh5ivD5bhhw2Mofb4Hegrd14KadOxlSW4RZDvCxumwBvV6coTjB457Yqj+J/hZFp1t+Jgmkdd6oySBcgMG53KBnkAYx710Ja2qRIkcahURQqqOwUDAH2ApTeLniPbCKWwiCzPIDHI+fRD7Z4B3OD7Dtj9KDz03r9lpOhrcQHfLPzsdwWabAUg7eyJjOOPT9WpHS6pL57XCuUlZ2cshKkFiScYOQOSPtVt6X6Rh1HVGt7dnW1RdzPkFiqKqkgnj1yE444B7cUz/FXpLT7fSHCQxwmMgwsB6y5IBXcfU25RyM+2fagTcvRupyBHNtcSCRd6tgvkNznOTjPfnmrp0X4K3ExD33/AFeIH/dggyt/mqDOPk9+1MXwU6jS50+OIuGmt12OvOQuSEPPcbQBkfFX9jig8rGqoFAAUDAHsAOMfyrmXSet003VJ5LMMbJ5CGi3A71GRuU84w2WXntgE1dfF3xRRUks7J9zn0yzKfSg90U49RI4JB47d+yw8OukW1K7WH1LEo3Suo/KvOACRgMx4GfqecUHVWiaxDdQpPA4eNxkEf4gj2IPBBrfrnbfedM3mM+dZzH3GBIABkgZ9Ei7sfXHx2ePTHUkF9As9u25W7g8MhHdWHsf8+44oJiiiigKxyx7gQexGD+tZKKBFdD6kNAvrixvSyxTFGhl7qACwDMB+XcCMn2KfHNNaz610+RSyXkBAG45kAIHfkHBFaPiB0et9HGwWNpoG3xiQeiQH80b45CtxyOQQDSH1Dw8vGndo9OuUhP5E3qWXgcbjnIzkZx2PvjBBvdQ+MenwKfJZrqTnCxghc/V2GMH6bu32pRdS9V32u3CwRIQp/3dsrDHAyWZjt3HjOWwB7fU0Lw7u1lDXenXUsQ7pG6qT9Cfj7YNM/p3UJrGPy7bQJ419z5ylm5z6mIJb9T9OwoMfU8MOgaQVtwouplEXmgYd2Odz5yThQSQM4BIrwLqPSenoN0QeS4CkbwGXzpVMgd88bVCg/8AdA+tRfW8N7qU9q0ulXQghJMkIlX95nHYgjB4xmpzXdSuLu3/AA0+g3Bi4wBMoK7e20gcYH/mKC/dLaZ+HtYoidzBd0jf1pHJd27Du7Mf1qWpeWvV1/Gioui3O1FCjMydgAB/D8Cs39NtQ/4Lc/8AOT/SgvtFUL+m2of8Fuf+cn+lH9NtQ/4Lc/8AOT/SgvtFUL+m2of8Fuf+cn+leW631H20S4/5yf8A00EV4+zTm1t4IRuE84UoFYs5A3KBjjGRyDyeMdjikydba7DbpttTbxR4jyLUgE8AZDDj44AGTirR1Vqep3U1nImkTL+FnE2GlU78YG0YHHHvz9qsY611D/gtz/zk/wBKBIa94gatKrRT3Eqqw9SCNY8jBBBIUNtIJ4zj+VUw11A/WN8e+iXB+8qH/wBNVnqC61C4urOYaPKsVszO8RZP3hI2g5x7DOBj/wCwaX7N2oRhruEkCR9jqD3YLuBx7nBI/nW1+0nenZZw7eGZ3z9VCrj/APv/AJVlsdMNrefiodCuUlUHAjuVMeXUAjHYcE9uM0dYtdahJavJo10ptpd/EqeteCUPHGWVefgGgrugaZqGgu8wsvxRmgG14yxWIZ3MGAXcT2z27cHvUHrfiBqupAxp5gjbAMVvGcHvwSAXOfdc4OO1OT+muof8Fuf+cn+lfF6yvx20S4H2lT/6aBQdOeEGoXEgE0f4aPgl5CCcfRQclvocU+Onun7PSbVgmI0A3SyueXIH5mPb3OFHHPAqDuetNS2N5eizh8ektKuAfk4XnHfHvSy6rsOodQP/AFi2l2DtEgVYwR743cn6sTQYPF3xEGoMILckW0bZyRgyOMgN/dA7Djuc1ueFRm0vVY4LoPELqIYXIKsWG6Mtz7epfkE4rL0F01cWJaafR7i5uA37rLoI1BGCSDn1d8HB/SpzxFt7zUoEP+yJ4rhDmGUSqzKNw3BwNuM9x3+eKB05oqu9EXt3LaIb2Awzj0sCR68cb8A5XPwfr7EUUFjooooCiiig0NX1iC2j8y4lSJM43OcAn4HyeDWexvY5o1kidZI2GVZSCD7cEfWk111bDUuorewlz5EMfqAOD6kMrYPB5wi8Zxj9K3PAK8dfxtmQ22CXcpYEYyWUgg/lPpBwfk/FAztb1+2tEV7mVYlZtoLZ5PfHA+K34JldQykMrAEEdiCMgj5BFIH9oHVHmu0tYwWW2iMj4GcF8cn6BdvPtupy9Czq+nWbKMA28fH2QD/Ogz6T1NaXMkkUE6SSRfnVTyuDg/cZOMj3rdv9QigXfNIka9tzsAOfvSc8NY1j6k1JMAZEpXjtmVG4+O9WH9oGDdpef6k8bfbO5f8A1UDFtblJEV42DowyrKcgg+4PvWtrOswWkfm3EqxJkLubtk9h9+D/ACpYfs89QB7WSzYjdAxdB77HOT98OT/4h9Kgf2ieot8sNkh4jHmyf32BCj7hST/3xQPa0u0lRZI2V0cblZTkMD7g+4rKTVS8KQo0mz2gAeVzj3OTk/qcmrTcrlGz/VP+VBG6h1NZwcy3UCZ49Ui+3Hz8g/yrfgvY3jEqOrRsu4OD6SuM5z2xj3rmvo3p6zbTtSvLhC724ZIV3EBWZcK3BG47iO+ftmrDol3JB0ncEk4kkaOP+5IyowHwCd/f5NA17br7TXdUS8gLO2xRu7ntj9T2PY+2amNS1SG3XfPLHEucbnYKMn2596SGodDW46bSdYx+ICLcGT+IhyMqTn8uwjj6A4zWz12WvemrS6bJkhKFz894mJ7ck7T/AD9qBy6lqsFvH5s0qRR8De7ADntz75rLb3sbxiVHVo2XcHBBUr3zntikN4n9QGfStJgUbnnRZGCjksiiPAAGeXZsY+KmOlOqlj6YlbIDwB4B/ekPo+/EgOfofigZOgdZWV55pt51cQ/7wkFQoPv6gMrwee1TVvdI67kdXX+spBHH1HFJfoLQRH05eSlfXcxSNzwdqAqo79uC3/erF+zrrqgXFkxAYnzk/telVYdscAKe/wA/BoG/oHUVteoXtZllVThsZBB78ggEfyqUpQ/s9RIEviEAbzwN39kA4X7A5/nTeoCiiigMUUUUBRRRQFFFFAmLR9nV8gPHmR4H1/cI3/pPb4q19BdbS6jdXaiFVtoG2xygtlzuIHcDuo3cDjj5qq/tC6SipBeoXWdW8rcrEZX1EfYgluRj8xzmrx0hoEVppaxw7l3xGRmJBYs6ZJ7Y47DjsBQJH+kSyXmrMLea6e7DwxeWAdqksAxwpOQEQjA9jVy8Depbs40824MNvvEkpJDxFizBWB/tblx/pVp8EtOSLTzszlpnLE4ycYAzx8CofS7UQ9VTrGSqy2+91HZmIU9vuM/fNBCW+rQ2fVF7LcSLFH5bZZvqkZwOMk8cAcmrD4pa3BfaDLPbP5ke9BkAggiRcgggEEZ9/p7GoTV+jLe66jeKYyMkkZlYb8ZIVABnGQvPbNWTr7o+2ttDuYbdXjjT99gOTvcEfmLZyOBx9BQLDSrs6XPpmoIv7i4gCTY5yVJSQdz6uEcdueOOa2LLSHvLDVtVnXDykiI57AOrPt45AG1Af7JHzW71XYqvS2ntyWEoYE9xv84kD+z24+gq92unLJ0wqZZQbMMdhAJIG/47E8H5BNBu+CUhbR7b6GQfykcVeZB3+1LL9nhf/hj8k5uHOD7elBx9OM/fNM5lzQcmTaqfws1hGG3y328gLgMANqr9CXIOPbApxde9NmDpz8OvqNukbMQO5VgXP+LHmqp4N6DFLq95JIGZrV2MeT7l3Xc3HJA7fU0+Lq2WRGRwGRgVZTyCCMEH9KBPa11Gv9FISG9UkcdsBxyUO1hyPZUbtVg6f6fLdNrblfVJaswHH5nBkX9clfrSzm6ShXXI9O3Sm1Mu/wAsv7+/tjkKFJxnHvXR6xgDAHA4x9Pig5l8I7Vr7UrVZPVHZxs4HwFbI9/+0kB4qH6ohktbm706NgImuQdvzgny/thX/wAB8VdfBq2Ua9eKOBGk+0DgcTIuPqMHt9quXUXhvaTamk5aZWkYSMquu0spX5QkA+/P2xQW6+0sQ6XJboOI7RowPtER/nSR0XTJV0e11O24nsZpN39uMuMjjkgZOe3DP9K6C1u0EtvNExZQ8bKSpwQCpHHB5paeBVgj6Zcwvko9xIhBP8JRFOPjj/Gg1v2ebrzFv2wBumV8D23BzjPvThpbeEXS0NnJemJpGPmCP1kH0pkjso5570yaAooooCiiig//2Q==">
            <a:hlinkClick r:id="rId4"/>
          </p:cNvPr>
          <p:cNvSpPr>
            <a:spLocks noChangeAspect="1" noChangeArrowheads="1"/>
          </p:cNvSpPr>
          <p:nvPr/>
        </p:nvSpPr>
        <p:spPr bwMode="auto">
          <a:xfrm>
            <a:off x="120650" y="-1608138"/>
            <a:ext cx="3048000" cy="3362326"/>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9220" name="AutoShape 4" descr="data:image/jpeg;base64,/9j/4AAQSkZJRgABAQAAAQABAAD/2wCEAAkGBxQTEhUUExQVFRUWGB8aGBgYFx8fHBgfHBwaHCEeHSIfHCggGh0lHRwcITEhJSorLi4uHR80OjQsNygwLi0BCgoKBQUFDgUFDisZExkrKysrKysrKysrKysrKysrKysrKysrKysrKysrKysrKysrKysrKysrKysrKysrKysrK//AABEIAOwA1gMBIgACEQEDEQH/xAAcAAACAgMBAQAAAAAAAAAAAAAABwUGAwQIAgH/xABJEAACAQMDAgUCAwQHBAgFBQABAgMABBEFEiEGMQcTIkFRYXEUMoEII0KRFlJicqGx0RUzVZMXJFOCksHC8CVD0uHxNGN0orP/xAAUAQEAAAAAAAAAAAAAAAAAAAAA/8QAFBEBAAAAAAAAAAAAAAAAAAAAAP/aAAwDAQACEQMRAD8AeNFFFAUUUUBRRRQFFFFAUUUUBRRRQBqA626hFjZy3OAxQelS2NzE4Azg/wDsVNXI9DdzweAcH9D7H61z94gXOsXCNaPaXDwCXfGzxhpQFyNpeIlHHP5u5+T3oKXqfiFqM0hka7mUn+FG2KB8ALgcfPc+5rc6e8UNRtnBNw8ybgXjlwwcfGSCyZ+VI/Wq8dAuQ2w28yttLYZGU7R3PqA4qNYUHY3R/USX9pHdRqVEgOVPJUqSCM+/IPOOa2dO12CeSaKJ9z277JVwQVJGfccjvyOODSP8D+uILNJre5LRqzeYspyUXgLtYAejsTu7HnPYZk9Gmjlv9TvdOzLPDKjrySLiJhiWMLkcFhlWweQvNA76Krv9LoWgtriMNJDcSJHvXB8syHau8Zz/ALzCEexPParCKD7RRRQFFFFAUUUUBRRRQFFFFAUUUUBRRRQFFFFAUUUUBRRWrqV8kEbyysEjjUszHsAKCp+KnVL6faedDJEspcBUkUt5nyFww2kDnJyOMe+ar/Tuka9eRCefUfwYkXKxrAjMFOCCRxsJHPfcOxxyBqdF6VLq9++p3gY20TkWcbjjAIKttIwVwQc+7f3cBmdQ69BZQtNcOEQfqSfhQOSc4oKhqHhWs8WJr68knKlTKZOPVyw8vsEPuue2Oap8/wCz+4U7L5Wb2DW5UH7kSnH8q2+p/HdF9NjCXOR+8m4X64UHcfbkke/FY+mPHYEhb6AKP+1hyR290OT3+D70Gtpvhfq2nYns7iF5Nv7yDkLIP6h3elweRzt7nBHevmmdfWNte+deadJa3yr5crRflycZJj3D2wc8n78U4dA6itr1N9tMkq++OGX+8p5H6isHVfSltfxGO4jDHHpccOn1Vu4+3Y+9BSuhL6CTUJn0+7ie1uSZJrdwySRyle8akAMDxkjPb6VNf02gs5RaXu+BgzLFK4YxyoMbGL4/NtIDZxhgfYil/P4DTBi0d6gwcoTGwYYPpyQeD25FY7PqKexlbTteQ3Fq/wCWRwXx2wyseWX5/iUkfagfMUoYAqQQRkEdiD7j5Fe6R99LddPTJJC/n6VNJ6U3bvLDerCknIOM7Tna2Dnk5pq9L9UW1/F5ttIHA/MvZkPPDDuM4OPmgm6KhrvqmziBMl1brgZ5lX/Xmt6x1GKZQ0UiSKQCCjBhg8g8Gg26KKKAooooCiiigKKKKAooooCiiigKKKKAJpF/tB9WNvTT42ATaJJsdycnah+gxuI98r8U7b+6WKN5XIVI1LsT7BQST/IUnfDdI5xqGq3sayJNNsj8yPdgbsejd/D61Tt/D9DgGR0LfwT2Fu9su2LywoT+oVGCp+oI7+/f3pM6v0hqmr6jKZQ6QRzPGssqlVSMMB+7jJyxK4PHcjlqfun6dFAgjhjSNB/CihRz9BWzigpOj+FemwRqht0mZe7y+pmPyfb9McVA9eeDlvcJvsUS3mBGVyRGw5zxg4bt24pq0UHIGraRe6TcgPuhlU5SRG9Lc91YcEfIP6irfpfjffxgCVIZgBySpVj9ypxk/auhb/TYpl2zRpIvw6hgMjHGRxxVYvPC3SpDlrRQf7DOnYY/hYCgrPSfjZbTuI7qM2zHs+d0ZOexOMqcY5Ix37e986p6cg1G3MMwyp5Rx+ZGxwyH9fsRwapOteCNjJHi3MkEgHDli4P95WP6cEdqw+C2qXMUlzpd3nfa4KZ5wvA2g+6cqV+jfAAAQ/R17Pp92uj6lGJraR8W7yLuUEflKAg5UnAx/CSee9eIPBqX8ZOWuBb2ZJKmIkMynOEIJwu0dy2f1zkbv7QcLM2neWhaQyuEAB5YmPC57ZJxx/pVu8Qem7rUbJIo5RbSHBliJyj9iULKOdrAYI47/NBUIOn9It5Etkt4ZpsOVNxOB5pHC7SCY2y4K7Dgjv7cwFq9vJKy6dFNpurRk4gDFopygLOnJK9lOAcKTt75yJa28ARt/eXvqPfbDwP1L5P+FKO/uZbe8dhKWlhlIEvuTGxUNzn47c0HRvhF1w2pwOJgBcQEB9owGDbirAex4IIHxnjOKv8AXN/gLfSHVmwPTLE5kCDai4wQdowoAOFHHG6ukKAooooCiiigKKKKAooooPhNREnVVkspha7t1lVtpQyqGB+ME5zUuRS98UPDePUIzJCFju1GVbGBL/Yf/wAmPb7UEt1Ul8hW6sHWUIuHtWxtmGc5Ru6v/gf84TVLqTUYI73TJmiu7UkPAxIyeC0Eq8AnI4JGD7Edwv8ApDQ9QMbf7N1Fo5ogUms5mw0bqQH2qdybdwADYHwfesF9qutW18L6SzaOQKElEcTeXOF7lypYMxB/MDxhcUFi668U4p9KaJUZLqbMUsLA5hxjeTkZIPYffnGKsWgaRHPY29vZ3CvHat5dwOdrSRurHg8gF9zAjjGAKr/ih0uz/htXtbdjJ+7luIuQxwFYEjGQR+VsDPbjipfwVSZzfXeNtrdTvJChIJzvfcfkYGF5HOP5g1K8SyBQSTgAZJ+g5r3VJ8YdY/DaXOQSGlAhUjPd855/h9Ibk/8AnQSXRnWNvqSO9vvHlttZXABHfB4JBBAz3qyUrfA3TlWOeeFNtvMUWEuAJW8tdrF9pK8vnHzgmmfLJtBJ7AZP6UHrNfaXnQniC99ezW7W7JGUM1vIQV3QgqgJBGTuJ3Aj5I9s0w6D4aqFt0Yy6vJqXncPFs8oLj2UcnPI9IPbv9quFFB8xWnrN75MEs20t5cbPtHc7VJx/hVE6t641Kxd92miWEZImjkYrjcQN/o9BxjI+vel/q3jhcTW8sP4aJGkVk3hiQFbIPpxydpxnPfn6UEjN4/N5a7bNRLzuJkOwfGPTk/XNJu9uGlkeRuWdizcYGWOT9uTTN6V8Fpbu3iuGuUiWVN6r5ZZgD2z6lHI5/lVv6L8FEt5Vmu5RMUbciIMJkYILZ5P2+1AeA3Rktur3k42GZAsSH8wTO7cw9t2BgfA+tN+vgFfaAooooCiiigKKKKAorwZQCASMnsM816FB4uH2qWwTgE4Hc454+tJ+XxR1OaUiy0uQxc7fMjfcduckkYUHjG3JweMmnGRVU1rpabzGmsbuS2lYksjfvIHJ7kxt+Vj8rj5waBO9S9Sao8yy/7Oa2uoznzoopA5UY9L91kQ8cNn2p3dB6rPdWUUtzEYpmGGBGN2ONwGcgHvg49/ao7RNY1CNoob+13l2Ki4tfVGO5BlXhohj+LkZ+Kt60H01itbZYwQihQWLEAe7EsT9ySSfvWatbUb+OCNpZWCRoMsx7AUGzUN1Z07Ff2z282Qr4OVxuUg5BXIIB9s49zVKbxNurh//h2mTXEYOPNfKK2eAVyMY+pP3xWSXr7U4ebnRpQg5ZopA+BxyMAj37ZoL3o+mRWsKQQrsjjXCj/U9yfrUB4q6iIdKu2IB3RGP9ZP3ef03Z/SqNc+KsYQCFTC48x5I3PlvF6uQoYGKdsbgFODnHY80xNKvUvrcCRFmhnj3Bgh8uRDgYYN+R887Pb2JwcBQfAizuZt19Ow2CBbSEYwSkWOeOMDG3Puc/FOGsNnapEipGoVEUKqjsoAwAPoBWagxXTlUYgFiASFHdiB2/XtVT0fqRrmaVFdRFNFvtJAvIIBWRHDDmWNxkr7BhmrRqVx5cMkgBYojMFHc7QTgY+cUhtF8Rilzd/hrV5/MzNCCPVFIUxI7j2Dd2C8A9u9A5NH1ZnMcEqN5piYu+392TGwRhzzkkhgMYwe9KTx46YsbZIpoUENxI+0RxjCOo/M20DCkEqMjHepTo7xYhSxRZWubq99RMewlnOScKwGNoHP0A7VTNe6ot9Y1S0eY/h7ZFUSeYwGMZdgCv8AWPpB7/ag6E6ZsfItLeH/ALOFE/8ACoFSlVmPxB01iFW9gJJAA3dyanba+jk/3ciP/dYHtx7H54oNmiiigKKKKAorzI4AJJAA5JPYD5PxVafxA00OEN7BuJxw+Rn6kekfzoLOTS88Seo7oTQWGmkC6m9TvjPkxgjDNwQoJzkkHAHbkVf0cMMggg+4ORS+0HDdRakW5KQQqmf4VKoxC/Azzx80GtbeECswludQvZrgdpVk2le/bIZgOfmobqNNQ0FIp1vXu7YybHimGSAeRtJJOSARxwD7U56ovjZb79HuecbdjffEijH+NBZuntXS7toriPIWVQwB7j5BxxkHIqpdS9Y6jbXDxppUlxH3jkiLsGH9rEZ2t9Kl/DOzMWl2aEEHygxDdwXyx9vrWPrbra3sVCMXe4k4SGHBl9X8QBBAx7ZHJ9jQVN/Fe7WeG3l0t45Jyu1Gc7ypbBO3bn5747H4NNhKT2jahdxZubbQ5pHYcz3M4M7DufzDdj+yoA+lWjojxGS9ma1lhktbtAS0T++MZwSAQRn8pA455oL3Sv8A2hbqRNNQISFknVJO3I2SMB9tyg/p/NoVWPEfpw39hLAuPM4aLJwA68jJx7jI/WgRGp+KlykcNvYsLeCCNUUquWchQCW3A49WSBj7k160Xxn1GFl810uEyNwdACRxkBlxg4Hc559jVC1CwkgkaOVGjkQ4ZWGCD/7961aDo236m0bW0WO5RI529KiXCuCcf7uQHByzcA4JIPpqAh1O56cvY7WWRptOmOY2bvGpIDEccMh5Kjgg5GCaSger1rXUrXek2dq7Ga6W4bbxufYF2qp5ySzPgDHO0fHIdRW86uqujBlYBlYHIYEZBB9wRWSonpSzaGytYXwHigjRgPlUVT/iDUtQYrqMsjKrFCykBhjKkjGRnjI781Q7Hwsgghu1ikkM91C0byOVwC3JKqqDapbGRzwKYNFBRvDrw8j02E7tsly4IklAIwD/AAIe4UYHPGSM/AFH606ai0h1mhs4J4ZGVd9wjNHabQoBbadz7nLsWI/qqKeNRfU9zJFazyQoJJEjZkRlLBmAyAQOT9hQKPTvCBL1vxcl7AyysWYWaDyu+CqHsMYIzj781c+l/CqzsbhLiCS53pkYaRdpDKVIYBASOc4z3ApS9MaVqhVr7TpY9+5hLawnaYiSfSYmATHGQB+nNX/oHxc8+ZLS+i8m4ZtgcDapb2DBjlGJ4A5ySBxQNiiiigKKKKBU+OevuIodPt8me7YZCnDBQygDvxvbA+ytmpjp/wAJ9OggEckC3D93kkOSSRztxjavwP8AzqA6heG36mgnu/TE9viKRyAiyAMMksQOF498F1+4badqBIyRTdOX0W13k025bad+T5XfI+ARu3ZxlgGGODU7PLHD1NFJuXF5a4BGSHYcA55HKoBxgdvmmB1DokV5byQTLlJBg4xlfhlJBwwPINJXTdPu5NQsNNuIstpshY3MecGEgOm47cAekKCftjOSQftUjxncjR7rC7shAfoPMTn/AN/NXAXS7tu5dw9sjPGD2znsR/MVVvE90fSLwkqVMOQdwwTkFcHnPqxge/ag2uo+porPTmvI9josamLB9LlsBACPbt29qhPCvpcJF+PnG68ux5js2cor+oIueVGMH+Q7AUstL1ptX/2ZpQjcQQhTcEHl9gwTx+VAO3vlvoK6Kt4gqhVGFUAAfAAwBQezSS8ZNPKatp09u3l3ErBdw75R1AbGOeGIPyABTtakB1LqUmpa6nkRXFxDZnbiFwpBUksyyK4CbmAw24E4A78UD+Rvrmh3ABJIAHJJ9qpS9RNYW8k2ofh4EAzBbREtL7ZDMxAkkZm52jA7ljnNTXTOuwanaCZBmOQMjo4GQezIw5HY/qCPmghvEPoSHVIVIZUnTmKXGQR/VbH5kPfjkHke4KH1vwu1OBmH4ZplUkB4fWGA5yAPV/MZyKc8/Sd5YRytpt2xiUGVbaZDKcplhFEdwIRwFjx3x2OagLDx3jDlbqzlj28Hy2DMGHBBV9uOfrmgVWj+H+o3B9FpMBkjdIpQDH1YCnx0B4WW9hsmk/fXQ53n8iH/APbH07bjkn6e0/071tZXiqYbhN7D/dOwWUcAn0E5OAe4yODzVjWg+14mmVFLMwVVGSScAAdySew+tejSY8RtRlv9Yg0lZnS3IHniNtpYkF23HBHCBcAgjJz9gtureK2nxZEbyXLDuLdN+BnGd2QuP1rX0Hxg064bY7PbN2/fgKv/AIgxUfrirjoug29pEsMESxoPYAZJ+WPdifk1WfELw9tr6J2Eax3IG5JUUBmIHCt23g9uee3xQXWOVWAKkEEZBByCD2IPvUdr/UNvZxGW4lVEBA+SSxwMAcn549gT7UkPDrxGNnp93FPKDNAAbWOUMeTkbOMHarY4yMAntirr0N0BBcQpfah/1y5uUEhMjFkQOAyqq9uFIHuB2GBQROr6xYzzNf6XcpFfQsQ0RPli+AP5SpI8wt/CRyTjIyARddc6Fs9QeK4uImWUBTlXKnjna2Pgn71CdfeFNrcws1rFHb3CjKeWoVHx/CyjC89tw7GorwQ60dw+n3bHz4iRFvPqYLndHzyWTBOO+M/1aBv0UCigKKKKCG6n6bgv4GguFyp7EYDIf6ykg4P+B96X9nrt1ockNrqL/ibSTiG6Gd0fysm4nIBPHqyFGeeytmlL+0f/APoIP/5A/wD85KBrq4YAqQQeQQeCPkfIqt3nTMbXBkS1t9xwxmkyxY5OVKjGeMYJOOTxW90dv/A2vmfn8iPdzn+EfFTNBTIemLgS7zHpmA3DC2fzACCGwxlOGPbPx9sVJp0pbtE0UsFuUYFdqJtGzduA7nkEA545HtVgooKx0n0LaafJI9shUyAA5ctgD2GSe5yf/wAVZ6K09Y1FbeCWd87IkZ2x3woJOPrxQUjxK1ydmXTLEE3Vym5nDFRDHnBbIOQSQRn4z81LeHPRqaZbeUG3yuQ0rexbGML8KO3171BeEmkO/n6pcqfPvHYxhs5jiydqjcMgH6EjaEr71x1zL5y2Glqs10zbZGwWSAEEckHAbvnPYA5GaDen6V0ue4uYZNk93KrSSF28yWJXOBszkRhNwCgDgbfmlt0L1E+h3s2n3a4geX8/9XPpWX4KMoBPYjv7YqZtPD7VdLZ57G7hl3/70SqFLcNyzNnOCc/mHJqe6q6TTW9PhuB5a3giDK8bAozY9UZIJ3IWBAOfT8nkEGTDMrqGQhlYAqQcgg9iCOCD81Tus/DOz1A73UxTZyZYsAtxjDgghvbnvx375TXRPXN7o8nk3Echtw5DxuvqRgMERscAHhTtyRgcYzmnj0p19ZX6AxTKshHMTkLIuACeCfUB/WGRQU7WfC69ltVt/wAfFIIiDCZIMOu0YC+YpLKuMexNMfpq0nitYo7mRZZkQK0igjdjjJySScdz7nnAzipBHz2wR8ivrvjvgD60Ho0iddkMPVsLEZ8wxgfZ49mf0NOS01uCWR44pkkeMAuEOQue24jgE/Gc0kOvdQx1PbttwI5IEyeA3qBJyeDjfjP0oOgaKK8u2OfYUHLV5cxzSNY/hx50mpFln99rOyFSAMkZ/wAvpXUsSBQABgAYAHsBXP0M0c1zo3llGkN3cuQuA4Q3G5d4xuHG4jd/aroIUAaSVsVk6w3RYIRWEhXsCLcqc/ZiF+9NbqzWhaWc9wxH7uMlckDLdlHPuWwMe9VDoXRodKs5L68kUTzjzZ5SeBuJYImByeRwMksePagY9FLH/pd8wn8Jp17cqDw6Rnayg4JGAT2+f1xW30X4sW19KLdka3nPZXIKswzlQfY8diBmgYdFFFAUnP2kZH/D2ihcxGVi7ZHDbcKPnlTIc9uBTjpU/tDaa0lnDMqu4glzIAeAjjGWH94KA3tuPzQNONAAABgAYAHtXuo/QdXju4I7iFg0ci7hj2+VPwQcgj5FSFAUUUUBmlv4130f4e2tZJliS5uUWUnuIlyWYfGDt5+tMdqQ3iv0PqEkzSQtcXMEaZG9gWXzHYsiD80irhTk84wOdtBodZeJlxcRSW+mxPFZRKiGVFbzAOVALKSsaNjAHcgHnkioboHxPm01fJ8qOSEuWf07ZST3O8fmOcfmB4AGRV+6c8QYbGCG2fS72BVQZPl5yc+pvVgsN245qp9bPpN3k6ek89/dShlA3AISfUNpwPY8c9yc4FBarIXXUoLPKLXTo32NDG2ZZWUK3qJXbjDcZyAQPSe9N6wtEijSOMBURQqqPYAYA+wHFKzws8MJ7KVbi5nZWGSIIn9JJBXMh7NgE8AcHHPtTbFBqX+nRTLtmijlXvtkQMO2OxBHYkfaqHrXgvp07MyLJAzEt+6YbQTk/lZSAuT+VcDAAGKY9FAoP+h65hBFnqtxEB+RdzKAT3yUYd+ewr1/0XX93Kx1PUXkh9khdvUAMA4ddkZ4GQFbPPNN2igWmp6Ra6HYeaPPmjhkDJEzoAzucbn2IvmYB/j3Y2rjFQHj1k/7NuAMes8Zww3eW4GR6eNp9+/b3NTHjHZam8LC22z27MpaJIsyxlCHDA5O9Sy84GRx35wp+p+pNRvZLWO9DKu9TGnl+WGy23dj3Ptn2/Wg6oRsgH5FfJFyMdwR2NelXAA+K+0FE6W8MLW0ufxe0GfJKhMrFHnI9CEsQcH3YgewXtV6Ar7RQUHxl0u4uLAJbRmVlmR2QDJZVz2GRnnHFVXp3Sm1qcvqtwpaLONOTdH5X8O51J3f2uCeCuWwdtNfXdPeaIpHM8D5UrInJGCDjB4YEcEH5r2+lxO8crxo0sWdkhUbgSNpIPtkUGe2tljRUjVURRhVUAKo+ABwB9BSr8a+hlkifUIPRPCAzhcDzFUj15/roOc/A+gpt1W/EZwNMvNzKuYHGWOBkqQB+pOKDx4b6y95pttcSfndSGIPco7R7v125/Wio7wWUjRrTIxxIf5zSkf4UUF4rFc26yKyOqujAhlYAqwPBBB4I+hrLRQLbVdLudHPn6cglseWntCeY/60kTE57Aek59+OeLr07rsF5Cs1u4dG/mpwCVYezD3FV3xi1LydJuCJGjd9qIUbDEl1yAfgqGz9M/NJrw666bRmkhntGIkIZicpKMA7eH4K8/TueTQdNk183Ur7Hxv0+UbZBcQE8bigYLnjOVJ7fb2qq9QddXMEBkttahuvWMI1uqy4JIz2wfrwOMUD6zX2kr0Z4rX80U8slrFNFaorTNGxSQA7svhiVbhCSBtpr6HrsF3EssEiurDPBGR9GHsR2x9KCSYVz7436cthe2tzZqLd2VmJiG31oRzxxyGwRjBHzTh6w6wt9PhaSdgW/hjUje5OcYGc4yO/YUsNL0C56ikjv7t1gto3KxQoCSyBsnBJxk8KXxzjsMYoGf0DqM1xYW01wMSyIC3p25+Gx7bhg/r7VYq8xoAABwBxXqgKKKKCvdY9YW2nReZOxy3CRqMu5HsB7D+0eBS0j8X7+4ObPS2dF5JAkkyPblVAXgH557VH6Z08updR3i3RZ4rdnbYznkBgqKP7GTnAx/jT4hgVVCqAqjgAdhQKnS+tdZi8yW70uaSGQho1iX1xAgenby5GBklgCCT2BAEPImqapqUV5+BZbe1YGKG5YxAnGd/K5JyFYkA/lAp4ba+7aDxCDgbsZxzg5GfpwOKyUUUBRRRQFaeq6jFbxNNM6xxoMszHAHsP1JOAPc4FbZNLbrSA6jqlvpzcW8CfibjnBk7hE+oz3HHBJzkCgjpPEu+u1kOlac8iKcCaQ8ccn0AjJx2G49+1asXhxqOpus2rXRjUjiCI8pz2xgop+vqPbP0b1raJGgSNFRFGAqgBVHwABgCswFBq6bYJBFHDGNqRqFUfAAxRW3RQFFFYbqYorMFL7VJ2r3bAzgfU0Co8UX/HanYaWASgbzp8dsYOORypCB/j860wepOlLW/ULdRLJtyFbkMuSCdpHIzgUrvBvUhe6pf3sjKkjqoSPdyVYnsM5basagn607FoEB1V4Gzx7ns5RMvJET+lwPgNnDH74/xqg6h0HqMMbyy2siRoNzMduAM4+a65klAGSQAPk9sUo/F/xDs2s5bOB1nllwrFDlIwCrZLdmPGAAe/ftyER+ziFZr5GwQyRZUgEMMyg5z3HOP1qr+JXRlzpdy00BdbeUkpJH6dm4k+W20+nHt7EYqK0u9vtGuI5QPLaWJXCsQVljc5GcH6fcU9NN8RtMvrKR7ho0VRiaCbBJ/ur/8AMBPbHP2oEPH0teXFubyQko21Imkcs87M+wJGMkkg574AxXUvTNg0FpBC+zdHGqtsXC5AxwPYVTeidCkmmjvrhFhhRCLC0UY8lG7SOAceYyff8x7HgMVaD7RRRQFFFFAqfEQf7P1Sz1QA+Ux8i5IBwFPAYnBA4OccZKD5pnWV5HKivG6ujjcrKchgfcV8v7GOaNopVDxuCrKRwQaSniP4bLp8D3lhcTwiPH7rcx/MwX0sCCO+cHP3oHRqeqQ26eZPKkSAgbnYAZPbvWrpPU1pcnFvcwyn4VwT/LvXKWlX8c9zGdSluJIB+Yqxdx9tx4GcE45phS6h01JtMYurJ0b0yRBw/bvnL8fpmg6A3V9pYaFe3lzEZNL1NLtUwjJeQFSG4P5kVW/L7kHJ9+eJLw/8QGv557aWBIZrcerbLuDkMVbaMA4BA9z3H6hfa+ZrR1HWIIBmeaKIHtvcLnHfGTzj6UuupfG2ziXFqGuXxwcFUHcck+o8gcADIPegZl7dLHGzseEUsfsoJOM++BS18IS95cX+qSR7RcOqQk99iAgj+Qj59yD8VRNW0/VdUtRqN0u+GHDR26gp5kf/AMxlAOQCo/NySO3GKePR+sW1zaxvabRCFChBx5eB+Uj2I/8AvQTlFFFAUUUUBUT1VcmKzuZA20pC7BsZwQp57ipaojqyzM1lcxDGXhdRk4HKnuRQc/dI+Gkl7p6XlrNsuFkcbWOAdu3btYDKt378cjt76ep3Gv2vole/UAezOy47fmXI/wAfimt+z62dLx8TP/kv1/0pm7aDjKM3dy+xfxE7vk7Rvct8nHOeMc0xek/BO5njd7pvw5KZiXgtuPbzB/CvyM7ufbHPQqwKOygY+AK8XVysaM7sFRFLMx4AA5JNAtupdAiSy0+1uYYZJpWitGkJxKikHLRNjOVbBwcr8g0rE8M51vJoJ3S3hhRpTPJgqYgxVXAB7t8ZHv8AGKtbazLr2sQLACtpZyeYGGQSoYes57FyAFGMgH71HddXH4q6ub+Vi1nDKLWKIAj8S6BnCHH8G/LFj7cDnFBbvDHoaJpE1Dzrp0UkWolbBKDguw2jCuclUHG0gkknhtLVB8N4GYjdKT+GiERjUYjWSTErBMHkRqyxDOcbTz3zf6AooooCiiigx3D4VjnGATn4wO9KnqaSWxs4JJJZb21nlgkneU5aMiSOQlRtGInUFdh7Hb/WNXPxK157HTpriMKzrtUbs49bBc8fGc1r9AMt5pFsJh5ivD5bhhw2Mofb4Hegrd14KadOxlSW4RZDvCxumwBvV6coTjB457Yqj+J/hZFp1t+Jgmkdd6oySBcgMG53KBnkAYx710Ja2qRIkcahURQqqOwUDAH2ApTeLniPbCKWwiCzPIDHI+fRD7Z4B3OD7Dtj9KDz03r9lpOhrcQHfLPzsdwWabAUg7eyJjOOPT9WpHS6pL57XCuUlZ2cshKkFiScYOQOSPtVt6X6Rh1HVGt7dnW1RdzPkFiqKqkgnj1yE444B7cUz/FXpLT7fSHCQxwmMgwsB6y5IBXcfU25RyM+2fagTcvRupyBHNtcSCRd6tgvkNznOTjPfnmrp0X4K3ExD33/AFeIH/dggyt/mqDOPk9+1MXwU6jS50+OIuGmt12OvOQuSEPPcbQBkfFX9jig8rGqoFAAUDAHsAOMfyrmXSet003VJ5LMMbJ5CGi3A71GRuU84w2WXntgE1dfF3xRRUks7J9zn0yzKfSg90U49RI4JB47d+yw8OukW1K7WH1LEo3Suo/KvOACRgMx4GfqecUHVWiaxDdQpPA4eNxkEf4gj2IPBBrfrnbfedM3mM+dZzH3GBIABkgZ9Ei7sfXHx2ePTHUkF9As9u25W7g8MhHdWHsf8+44oJiiiigKxyx7gQexGD+tZKKBFdD6kNAvrixvSyxTFGhl7qACwDMB+XcCMn2KfHNNaz610+RSyXkBAG45kAIHfkHBFaPiB0et9HGwWNpoG3xiQeiQH80b45CtxyOQQDSH1Dw8vGndo9OuUhP5E3qWXgcbjnIzkZx2PvjBBvdQ+MenwKfJZrqTnCxghc/V2GMH6bu32pRdS9V32u3CwRIQp/3dsrDHAyWZjt3HjOWwB7fU0Lw7u1lDXenXUsQ7pG6qT9Cfj7YNM/p3UJrGPy7bQJ419z5ylm5z6mIJb9T9OwoMfU8MOgaQVtwouplEXmgYd2Odz5yThQSQM4BIrwLqPSenoN0QeS4CkbwGXzpVMgd88bVCg/8AdA+tRfW8N7qU9q0ulXQghJMkIlX95nHYgjB4xmpzXdSuLu3/AA0+g3Bi4wBMoK7e20gcYH/mKC/dLaZ+HtYoidzBd0jf1pHJd27Du7Mf1qWpeWvV1/Gioui3O1FCjMydgAB/D8Cs39NtQ/4Lc/8AOT/SgvtFUL+m2of8Fuf+cn+lH9NtQ/4Lc/8AOT/SgvtFUL+m2of8Fuf+cn+leW631H20S4/5yf8A00EV4+zTm1t4IRuE84UoFYs5A3KBjjGRyDyeMdjikydba7DbpttTbxR4jyLUgE8AZDDj44AGTirR1Vqep3U1nImkTL+FnE2GlU78YG0YHHHvz9qsY611D/gtz/zk/wBKBIa94gatKrRT3Eqqw9SCNY8jBBBIUNtIJ4zj+VUw11A/WN8e+iXB+8qH/wBNVnqC61C4urOYaPKsVszO8RZP3hI2g5x7DOBj/wCwaX7N2oRhruEkCR9jqD3YLuBx7nBI/nW1+0nenZZw7eGZ3z9VCrj/APv/AJVlsdMNrefiodCuUlUHAjuVMeXUAjHYcE9uM0dYtdahJavJo10ptpd/EqeteCUPHGWVefgGgrugaZqGgu8wsvxRmgG14yxWIZ3MGAXcT2z27cHvUHrfiBqupAxp5gjbAMVvGcHvwSAXOfdc4OO1OT+muof8Fuf+cn+lfF6yvx20S4H2lT/6aBQdOeEGoXEgE0f4aPgl5CCcfRQclvocU+Onun7PSbVgmI0A3SyueXIH5mPb3OFHHPAqDuetNS2N5eizh8ektKuAfk4XnHfHvSy6rsOodQP/AFi2l2DtEgVYwR743cn6sTQYPF3xEGoMILckW0bZyRgyOMgN/dA7Djuc1ueFRm0vVY4LoPELqIYXIKsWG6Mtz7epfkE4rL0F01cWJaafR7i5uA37rLoI1BGCSDn1d8HB/SpzxFt7zUoEP+yJ4rhDmGUSqzKNw3BwNuM9x3+eKB05oqu9EXt3LaIb2Awzj0sCR68cb8A5XPwfr7EUUFjooooCiiig0NX1iC2j8y4lSJM43OcAn4HyeDWexvY5o1kidZI2GVZSCD7cEfWk111bDUuorewlz5EMfqAOD6kMrYPB5wi8Zxj9K3PAK8dfxtmQ22CXcpYEYyWUgg/lPpBwfk/FAztb1+2tEV7mVYlZtoLZ5PfHA+K34JldQykMrAEEdiCMgj5BFIH9oHVHmu0tYwWW2iMj4GcF8cn6BdvPtupy9Czq+nWbKMA28fH2QD/Ogz6T1NaXMkkUE6SSRfnVTyuDg/cZOMj3rdv9QigXfNIka9tzsAOfvSc8NY1j6k1JMAZEpXjtmVG4+O9WH9oGDdpef6k8bfbO5f8A1UDFtblJEV42DowyrKcgg+4PvWtrOswWkfm3EqxJkLubtk9h9+D/ACpYfs89QB7WSzYjdAxdB77HOT98OT/4h9Kgf2ieot8sNkh4jHmyf32BCj7hST/3xQPa0u0lRZI2V0cblZTkMD7g+4rKTVS8KQo0mz2gAeVzj3OTk/qcmrTcrlGz/VP+VBG6h1NZwcy3UCZ49Ui+3Hz8g/yrfgvY3jEqOrRsu4OD6SuM5z2xj3rmvo3p6zbTtSvLhC724ZIV3EBWZcK3BG47iO+ftmrDol3JB0ncEk4kkaOP+5IyowHwCd/f5NA17br7TXdUS8gLO2xRu7ntj9T2PY+2amNS1SG3XfPLHEucbnYKMn2596SGodDW46bSdYx+ICLcGT+IhyMqTn8uwjj6A4zWz12WvemrS6bJkhKFz894mJ7ck7T/AD9qBy6lqsFvH5s0qRR8De7ADntz75rLb3sbxiVHVo2XcHBBUr3zntikN4n9QGfStJgUbnnRZGCjksiiPAAGeXZsY+KmOlOqlj6YlbIDwB4B/ekPo+/EgOfofigZOgdZWV55pt51cQ/7wkFQoPv6gMrwee1TVvdI67kdXX+spBHH1HFJfoLQRH05eSlfXcxSNzwdqAqo79uC3/erF+zrrqgXFkxAYnzk/telVYdscAKe/wA/BoG/oHUVteoXtZllVThsZBB78ggEfyqUpQ/s9RIEviEAbzwN39kA4X7A5/nTeoCiiigMUUUUBRRRQFFFFAmLR9nV8gPHmR4H1/cI3/pPb4q19BdbS6jdXaiFVtoG2xygtlzuIHcDuo3cDjj5qq/tC6SipBeoXWdW8rcrEZX1EfYgluRj8xzmrx0hoEVppaxw7l3xGRmJBYs6ZJ7Y47DjsBQJH+kSyXmrMLea6e7DwxeWAdqksAxwpOQEQjA9jVy8Depbs40824MNvvEkpJDxFizBWB/tblx/pVp8EtOSLTzszlpnLE4ycYAzx8CofS7UQ9VTrGSqy2+91HZmIU9vuM/fNBCW+rQ2fVF7LcSLFH5bZZvqkZwOMk8cAcmrD4pa3BfaDLPbP5ke9BkAggiRcgggEEZ9/p7GoTV+jLe66jeKYyMkkZlYb8ZIVABnGQvPbNWTr7o+2ttDuYbdXjjT99gOTvcEfmLZyOBx9BQLDSrs6XPpmoIv7i4gCTY5yVJSQdz6uEcdueOOa2LLSHvLDVtVnXDykiI57AOrPt45AG1Af7JHzW71XYqvS2ntyWEoYE9xv84kD+z24+gq92unLJ0wqZZQbMMdhAJIG/47E8H5BNBu+CUhbR7b6GQfykcVeZB3+1LL9nhf/hj8k5uHOD7elBx9OM/fNM5lzQcmTaqfws1hGG3y328gLgMANqr9CXIOPbApxde9NmDpz8OvqNukbMQO5VgXP+LHmqp4N6DFLq95JIGZrV2MeT7l3Xc3HJA7fU0+Lq2WRGRwGRgVZTyCCMEH9KBPa11Gv9FISG9UkcdsBxyUO1hyPZUbtVg6f6fLdNrblfVJaswHH5nBkX9clfrSzm6ShXXI9O3Sm1Mu/wAsv7+/tjkKFJxnHvXR6xgDAHA4x9Pig5l8I7Vr7UrVZPVHZxs4HwFbI9/+0kB4qH6ohktbm706NgImuQdvzgny/thX/wAB8VdfBq2Ua9eKOBGk+0DgcTIuPqMHt9quXUXhvaTamk5aZWkYSMquu0spX5QkA+/P2xQW6+0sQ6XJboOI7RowPtER/nSR0XTJV0e11O24nsZpN39uMuMjjkgZOe3DP9K6C1u0EtvNExZQ8bKSpwQCpHHB5paeBVgj6Zcwvko9xIhBP8JRFOPjj/Gg1v2ebrzFv2wBumV8D23BzjPvThpbeEXS0NnJemJpGPmCP1kH0pkjso5570yaAooooCiiig//2Q==">
            <a:hlinkClick r:id="rId4"/>
          </p:cNvPr>
          <p:cNvSpPr>
            <a:spLocks noChangeAspect="1" noChangeArrowheads="1"/>
          </p:cNvSpPr>
          <p:nvPr/>
        </p:nvSpPr>
        <p:spPr bwMode="auto">
          <a:xfrm>
            <a:off x="120650" y="-1608138"/>
            <a:ext cx="3048000" cy="3362326"/>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9222" name="AutoShape 6" descr="data:image/jpeg;base64,/9j/4AAQSkZJRgABAQAAAQABAAD/2wCEAAkGBxQTEhUUExQVFRUWGB8aGBgYFx8fHBgfHBwaHCEeHSIfHCggGh0lHRwcITEhJSorLi4uHR80OjQsNygwLi0BCgoKBQUFDgUFDisZExkrKysrKysrKysrKysrKysrKysrKysrKysrKysrKysrKysrKysrKysrKysrKysrKysrK//AABEIAOwA1gMBIgACEQEDEQH/xAAcAAACAgMBAQAAAAAAAAAAAAAABwUGAwQIAgH/xABJEAACAQMDAgUCAwQHBAgFBQABAgMABBEFEiEGMQcTIkFRYXEUMoEII0KRFlJicqGx0RUzVZMXJFOCksHC8CVD0uHxNGN0orP/xAAUAQEAAAAAAAAAAAAAAAAAAAAA/8QAFBEBAAAAAAAAAAAAAAAAAAAAAP/aAAwDAQACEQMRAD8AeNFFFAUUUUBRRRQFFFFAUUUUBRRRQBqA626hFjZy3OAxQelS2NzE4Azg/wDsVNXI9DdzweAcH9D7H61z94gXOsXCNaPaXDwCXfGzxhpQFyNpeIlHHP5u5+T3oKXqfiFqM0hka7mUn+FG2KB8ALgcfPc+5rc6e8UNRtnBNw8ybgXjlwwcfGSCyZ+VI/Wq8dAuQ2w28yttLYZGU7R3PqA4qNYUHY3R/USX9pHdRqVEgOVPJUqSCM+/IPOOa2dO12CeSaKJ9z277JVwQVJGfccjvyOODSP8D+uILNJre5LRqzeYspyUXgLtYAejsTu7HnPYZk9Gmjlv9TvdOzLPDKjrySLiJhiWMLkcFhlWweQvNA76Krv9LoWgtriMNJDcSJHvXB8syHau8Zz/ALzCEexPParCKD7RRRQFFFFAUUUUBRRRQFFFFAUUUUBRRRQFFFFAUUUUBRRWrqV8kEbyysEjjUszHsAKCp+KnVL6faedDJEspcBUkUt5nyFww2kDnJyOMe+ar/Tuka9eRCefUfwYkXKxrAjMFOCCRxsJHPfcOxxyBqdF6VLq9++p3gY20TkWcbjjAIKttIwVwQc+7f3cBmdQ69BZQtNcOEQfqSfhQOSc4oKhqHhWs8WJr68knKlTKZOPVyw8vsEPuue2Oap8/wCz+4U7L5Wb2DW5UH7kSnH8q2+p/HdF9NjCXOR+8m4X64UHcfbkke/FY+mPHYEhb6AKP+1hyR290OT3+D70Gtpvhfq2nYns7iF5Nv7yDkLIP6h3elweRzt7nBHevmmdfWNte+deadJa3yr5crRflycZJj3D2wc8n78U4dA6itr1N9tMkq++OGX+8p5H6isHVfSltfxGO4jDHHpccOn1Vu4+3Y+9BSuhL6CTUJn0+7ie1uSZJrdwySRyle8akAMDxkjPb6VNf02gs5RaXu+BgzLFK4YxyoMbGL4/NtIDZxhgfYil/P4DTBi0d6gwcoTGwYYPpyQeD25FY7PqKexlbTteQ3Fq/wCWRwXx2wyseWX5/iUkfagfMUoYAqQQRkEdiD7j5Fe6R99LddPTJJC/n6VNJ6U3bvLDerCknIOM7Tna2Dnk5pq9L9UW1/F5ttIHA/MvZkPPDDuM4OPmgm6KhrvqmziBMl1brgZ5lX/Xmt6x1GKZQ0UiSKQCCjBhg8g8Gg26KKKAooooCiiigKKKKAooooCiiigKKKKAJpF/tB9WNvTT42ATaJJsdycnah+gxuI98r8U7b+6WKN5XIVI1LsT7BQST/IUnfDdI5xqGq3sayJNNsj8yPdgbsejd/D61Tt/D9DgGR0LfwT2Fu9su2LywoT+oVGCp+oI7+/f3pM6v0hqmr6jKZQ6QRzPGssqlVSMMB+7jJyxK4PHcjlqfun6dFAgjhjSNB/CihRz9BWzigpOj+FemwRqht0mZe7y+pmPyfb9McVA9eeDlvcJvsUS3mBGVyRGw5zxg4bt24pq0UHIGraRe6TcgPuhlU5SRG9Lc91YcEfIP6irfpfjffxgCVIZgBySpVj9ypxk/auhb/TYpl2zRpIvw6hgMjHGRxxVYvPC3SpDlrRQf7DOnYY/hYCgrPSfjZbTuI7qM2zHs+d0ZOexOMqcY5Ix37e986p6cg1G3MMwyp5Rx+ZGxwyH9fsRwapOteCNjJHi3MkEgHDli4P95WP6cEdqw+C2qXMUlzpd3nfa4KZ5wvA2g+6cqV+jfAAAQ/R17Pp92uj6lGJraR8W7yLuUEflKAg5UnAx/CSee9eIPBqX8ZOWuBb2ZJKmIkMynOEIJwu0dy2f1zkbv7QcLM2neWhaQyuEAB5YmPC57ZJxx/pVu8Qem7rUbJIo5RbSHBliJyj9iULKOdrAYI47/NBUIOn9It5Etkt4ZpsOVNxOB5pHC7SCY2y4K7Dgjv7cwFq9vJKy6dFNpurRk4gDFopygLOnJK9lOAcKTt75yJa28ARt/eXvqPfbDwP1L5P+FKO/uZbe8dhKWlhlIEvuTGxUNzn47c0HRvhF1w2pwOJgBcQEB9owGDbirAex4IIHxnjOKv8AXN/gLfSHVmwPTLE5kCDai4wQdowoAOFHHG6ukKAooooCiiigKKKKAooooPhNREnVVkspha7t1lVtpQyqGB+ME5zUuRS98UPDePUIzJCFju1GVbGBL/Yf/wAmPb7UEt1Ul8hW6sHWUIuHtWxtmGc5Ru6v/gf84TVLqTUYI73TJmiu7UkPAxIyeC0Eq8AnI4JGD7Edwv8ApDQ9QMbf7N1Fo5ogUms5mw0bqQH2qdybdwADYHwfesF9qutW18L6SzaOQKElEcTeXOF7lypYMxB/MDxhcUFi668U4p9KaJUZLqbMUsLA5hxjeTkZIPYffnGKsWgaRHPY29vZ3CvHat5dwOdrSRurHg8gF9zAjjGAKr/ih0uz/htXtbdjJ+7luIuQxwFYEjGQR+VsDPbjipfwVSZzfXeNtrdTvJChIJzvfcfkYGF5HOP5g1K8SyBQSTgAZJ+g5r3VJ8YdY/DaXOQSGlAhUjPd855/h9Ibk/8AnQSXRnWNvqSO9vvHlttZXABHfB4JBBAz3qyUrfA3TlWOeeFNtvMUWEuAJW8tdrF9pK8vnHzgmmfLJtBJ7AZP6UHrNfaXnQniC99ezW7W7JGUM1vIQV3QgqgJBGTuJ3Aj5I9s0w6D4aqFt0Yy6vJqXncPFs8oLj2UcnPI9IPbv9quFFB8xWnrN75MEs20t5cbPtHc7VJx/hVE6t641Kxd92miWEZImjkYrjcQN/o9BxjI+vel/q3jhcTW8sP4aJGkVk3hiQFbIPpxydpxnPfn6UEjN4/N5a7bNRLzuJkOwfGPTk/XNJu9uGlkeRuWdizcYGWOT9uTTN6V8Fpbu3iuGuUiWVN6r5ZZgD2z6lHI5/lVv6L8FEt5Vmu5RMUbciIMJkYILZ5P2+1AeA3Rktur3k42GZAsSH8wTO7cw9t2BgfA+tN+vgFfaAooooCiiigKKKKAorwZQCASMnsM816FB4uH2qWwTgE4Hc454+tJ+XxR1OaUiy0uQxc7fMjfcduckkYUHjG3JweMmnGRVU1rpabzGmsbuS2lYksjfvIHJ7kxt+Vj8rj5waBO9S9Sao8yy/7Oa2uoznzoopA5UY9L91kQ8cNn2p3dB6rPdWUUtzEYpmGGBGN2ONwGcgHvg49/ao7RNY1CNoob+13l2Ki4tfVGO5BlXhohj+LkZ+Kt60H01itbZYwQihQWLEAe7EsT9ySSfvWatbUb+OCNpZWCRoMsx7AUGzUN1Z07Ff2z282Qr4OVxuUg5BXIIB9s49zVKbxNurh//h2mTXEYOPNfKK2eAVyMY+pP3xWSXr7U4ebnRpQg5ZopA+BxyMAj37ZoL3o+mRWsKQQrsjjXCj/U9yfrUB4q6iIdKu2IB3RGP9ZP3ef03Z/SqNc+KsYQCFTC48x5I3PlvF6uQoYGKdsbgFODnHY80xNKvUvrcCRFmhnj3Bgh8uRDgYYN+R887Pb2JwcBQfAizuZt19Ow2CBbSEYwSkWOeOMDG3Puc/FOGsNnapEipGoVEUKqjsoAwAPoBWagxXTlUYgFiASFHdiB2/XtVT0fqRrmaVFdRFNFvtJAvIIBWRHDDmWNxkr7BhmrRqVx5cMkgBYojMFHc7QTgY+cUhtF8Rilzd/hrV5/MzNCCPVFIUxI7j2Dd2C8A9u9A5NH1ZnMcEqN5piYu+392TGwRhzzkkhgMYwe9KTx46YsbZIpoUENxI+0RxjCOo/M20DCkEqMjHepTo7xYhSxRZWubq99RMewlnOScKwGNoHP0A7VTNe6ot9Y1S0eY/h7ZFUSeYwGMZdgCv8AWPpB7/ag6E6ZsfItLeH/ALOFE/8ACoFSlVmPxB01iFW9gJJAA3dyanba+jk/3ciP/dYHtx7H54oNmiiigKKKKAorzI4AJJAA5JPYD5PxVafxA00OEN7BuJxw+Rn6kekfzoLOTS88Seo7oTQWGmkC6m9TvjPkxgjDNwQoJzkkHAHbkVf0cMMggg+4ORS+0HDdRakW5KQQqmf4VKoxC/Azzx80GtbeECswludQvZrgdpVk2le/bIZgOfmobqNNQ0FIp1vXu7YybHimGSAeRtJJOSARxwD7U56ovjZb79HuecbdjffEijH+NBZuntXS7toriPIWVQwB7j5BxxkHIqpdS9Y6jbXDxppUlxH3jkiLsGH9rEZ2t9Kl/DOzMWl2aEEHygxDdwXyx9vrWPrbra3sVCMXe4k4SGHBl9X8QBBAx7ZHJ9jQVN/Fe7WeG3l0t45Jyu1Gc7ypbBO3bn5747H4NNhKT2jahdxZubbQ5pHYcz3M4M7DufzDdj+yoA+lWjojxGS9ma1lhktbtAS0T++MZwSAQRn8pA455oL3Sv8A2hbqRNNQISFknVJO3I2SMB9tyg/p/NoVWPEfpw39hLAuPM4aLJwA68jJx7jI/WgRGp+KlykcNvYsLeCCNUUquWchQCW3A49WSBj7k160Xxn1GFl810uEyNwdACRxkBlxg4Hc559jVC1CwkgkaOVGjkQ4ZWGCD/7961aDo236m0bW0WO5RI529KiXCuCcf7uQHByzcA4JIPpqAh1O56cvY7WWRptOmOY2bvGpIDEccMh5Kjgg5GCaSger1rXUrXek2dq7Ga6W4bbxufYF2qp5ySzPgDHO0fHIdRW86uqujBlYBlYHIYEZBB9wRWSonpSzaGytYXwHigjRgPlUVT/iDUtQYrqMsjKrFCykBhjKkjGRnjI781Q7Hwsgghu1ikkM91C0byOVwC3JKqqDapbGRzwKYNFBRvDrw8j02E7tsly4IklAIwD/AAIe4UYHPGSM/AFH606ai0h1mhs4J4ZGVd9wjNHabQoBbadz7nLsWI/qqKeNRfU9zJFazyQoJJEjZkRlLBmAyAQOT9hQKPTvCBL1vxcl7AyysWYWaDyu+CqHsMYIzj781c+l/CqzsbhLiCS53pkYaRdpDKVIYBASOc4z3ApS9MaVqhVr7TpY9+5hLawnaYiSfSYmATHGQB+nNX/oHxc8+ZLS+i8m4ZtgcDapb2DBjlGJ4A5ySBxQNiiiigKKKKBU+OevuIodPt8me7YZCnDBQygDvxvbA+ytmpjp/wAJ9OggEckC3D93kkOSSRztxjavwP8AzqA6heG36mgnu/TE9viKRyAiyAMMksQOF498F1+4badqBIyRTdOX0W13k025bad+T5XfI+ARu3ZxlgGGODU7PLHD1NFJuXF5a4BGSHYcA55HKoBxgdvmmB1DokV5byQTLlJBg4xlfhlJBwwPINJXTdPu5NQsNNuIstpshY3MecGEgOm47cAekKCftjOSQftUjxncjR7rC7shAfoPMTn/AN/NXAXS7tu5dw9sjPGD2znsR/MVVvE90fSLwkqVMOQdwwTkFcHnPqxge/ag2uo+porPTmvI9josamLB9LlsBACPbt29qhPCvpcJF+PnG68ux5js2cor+oIueVGMH+Q7AUstL1ptX/2ZpQjcQQhTcEHl9gwTx+VAO3vlvoK6Kt4gqhVGFUAAfAAwBQezSS8ZNPKatp09u3l3ErBdw75R1AbGOeGIPyABTtakB1LqUmpa6nkRXFxDZnbiFwpBUksyyK4CbmAw24E4A78UD+Rvrmh3ABJIAHJJ9qpS9RNYW8k2ofh4EAzBbREtL7ZDMxAkkZm52jA7ljnNTXTOuwanaCZBmOQMjo4GQezIw5HY/qCPmghvEPoSHVIVIZUnTmKXGQR/VbH5kPfjkHke4KH1vwu1OBmH4ZplUkB4fWGA5yAPV/MZyKc8/Sd5YRytpt2xiUGVbaZDKcplhFEdwIRwFjx3x2OagLDx3jDlbqzlj28Hy2DMGHBBV9uOfrmgVWj+H+o3B9FpMBkjdIpQDH1YCnx0B4WW9hsmk/fXQ53n8iH/APbH07bjkn6e0/071tZXiqYbhN7D/dOwWUcAn0E5OAe4yODzVjWg+14mmVFLMwVVGSScAAdySew+tejSY8RtRlv9Yg0lZnS3IHniNtpYkF23HBHCBcAgjJz9gtureK2nxZEbyXLDuLdN+BnGd2QuP1rX0Hxg064bY7PbN2/fgKv/AIgxUfrirjoug29pEsMESxoPYAZJ+WPdifk1WfELw9tr6J2Eax3IG5JUUBmIHCt23g9uee3xQXWOVWAKkEEZBByCD2IPvUdr/UNvZxGW4lVEBA+SSxwMAcn549gT7UkPDrxGNnp93FPKDNAAbWOUMeTkbOMHarY4yMAntirr0N0BBcQpfah/1y5uUEhMjFkQOAyqq9uFIHuB2GBQROr6xYzzNf6XcpFfQsQ0RPli+AP5SpI8wt/CRyTjIyARddc6Fs9QeK4uImWUBTlXKnjna2Pgn71CdfeFNrcws1rFHb3CjKeWoVHx/CyjC89tw7GorwQ60dw+n3bHz4iRFvPqYLndHzyWTBOO+M/1aBv0UCigKKKKCG6n6bgv4GguFyp7EYDIf6ykg4P+B96X9nrt1ockNrqL/ibSTiG6Gd0fysm4nIBPHqyFGeeytmlL+0f/APoIP/5A/wD85KBrq4YAqQQeQQeCPkfIqt3nTMbXBkS1t9xwxmkyxY5OVKjGeMYJOOTxW90dv/A2vmfn8iPdzn+EfFTNBTIemLgS7zHpmA3DC2fzACCGwxlOGPbPx9sVJp0pbtE0UsFuUYFdqJtGzduA7nkEA545HtVgooKx0n0LaafJI9shUyAA5ctgD2GSe5yf/wAVZ6K09Y1FbeCWd87IkZ2x3woJOPrxQUjxK1ydmXTLEE3Vym5nDFRDHnBbIOQSQRn4z81LeHPRqaZbeUG3yuQ0rexbGML8KO3171BeEmkO/n6pcqfPvHYxhs5jiydqjcMgH6EjaEr71x1zL5y2Glqs10zbZGwWSAEEckHAbvnPYA5GaDen6V0ue4uYZNk93KrSSF28yWJXOBszkRhNwCgDgbfmlt0L1E+h3s2n3a4geX8/9XPpWX4KMoBPYjv7YqZtPD7VdLZ57G7hl3/70SqFLcNyzNnOCc/mHJqe6q6TTW9PhuB5a3giDK8bAozY9UZIJ3IWBAOfT8nkEGTDMrqGQhlYAqQcgg9iCOCD81Tus/DOz1A73UxTZyZYsAtxjDgghvbnvx375TXRPXN7o8nk3Echtw5DxuvqRgMERscAHhTtyRgcYzmnj0p19ZX6AxTKshHMTkLIuACeCfUB/WGRQU7WfC69ltVt/wAfFIIiDCZIMOu0YC+YpLKuMexNMfpq0nitYo7mRZZkQK0igjdjjJySScdz7nnAzipBHz2wR8ivrvjvgD60Ho0iddkMPVsLEZ8wxgfZ49mf0NOS01uCWR44pkkeMAuEOQue24jgE/Gc0kOvdQx1PbttwI5IEyeA3qBJyeDjfjP0oOgaKK8u2OfYUHLV5cxzSNY/hx50mpFln99rOyFSAMkZ/wAvpXUsSBQABgAYAHsBXP0M0c1zo3llGkN3cuQuA4Q3G5d4xuHG4jd/aroIUAaSVsVk6w3RYIRWEhXsCLcqc/ZiF+9NbqzWhaWc9wxH7uMlckDLdlHPuWwMe9VDoXRodKs5L68kUTzjzZ5SeBuJYImByeRwMksePagY9FLH/pd8wn8Jp17cqDw6Rnayg4JGAT2+f1xW30X4sW19KLdka3nPZXIKswzlQfY8diBmgYdFFFAUnP2kZH/D2ihcxGVi7ZHDbcKPnlTIc9uBTjpU/tDaa0lnDMqu4glzIAeAjjGWH94KA3tuPzQNONAAABgAYAHtXuo/QdXju4I7iFg0ci7hj2+VPwQcgj5FSFAUUUUBmlv4130f4e2tZJliS5uUWUnuIlyWYfGDt5+tMdqQ3iv0PqEkzSQtcXMEaZG9gWXzHYsiD80irhTk84wOdtBodZeJlxcRSW+mxPFZRKiGVFbzAOVALKSsaNjAHcgHnkioboHxPm01fJ8qOSEuWf07ZST3O8fmOcfmB4AGRV+6c8QYbGCG2fS72BVQZPl5yc+pvVgsN245qp9bPpN3k6ek89/dShlA3AISfUNpwPY8c9yc4FBarIXXUoLPKLXTo32NDG2ZZWUK3qJXbjDcZyAQPSe9N6wtEijSOMBURQqqPYAYA+wHFKzws8MJ7KVbi5nZWGSIIn9JJBXMh7NgE8AcHHPtTbFBqX+nRTLtmijlXvtkQMO2OxBHYkfaqHrXgvp07MyLJAzEt+6YbQTk/lZSAuT+VcDAAGKY9FAoP+h65hBFnqtxEB+RdzKAT3yUYd+ewr1/0XX93Kx1PUXkh9khdvUAMA4ddkZ4GQFbPPNN2igWmp6Ra6HYeaPPmjhkDJEzoAzucbn2IvmYB/j3Y2rjFQHj1k/7NuAMes8Zww3eW4GR6eNp9+/b3NTHjHZam8LC22z27MpaJIsyxlCHDA5O9Sy84GRx35wp+p+pNRvZLWO9DKu9TGnl+WGy23dj3Ptn2/Wg6oRsgH5FfJFyMdwR2NelXAA+K+0FE6W8MLW0ufxe0GfJKhMrFHnI9CEsQcH3YgewXtV6Ar7RQUHxl0u4uLAJbRmVlmR2QDJZVz2GRnnHFVXp3Sm1qcvqtwpaLONOTdH5X8O51J3f2uCeCuWwdtNfXdPeaIpHM8D5UrInJGCDjB4YEcEH5r2+lxO8crxo0sWdkhUbgSNpIPtkUGe2tljRUjVURRhVUAKo+ABwB9BSr8a+hlkifUIPRPCAzhcDzFUj15/roOc/A+gpt1W/EZwNMvNzKuYHGWOBkqQB+pOKDx4b6y95pttcSfndSGIPco7R7v125/Wio7wWUjRrTIxxIf5zSkf4UUF4rFc26yKyOqujAhlYAqwPBBB4I+hrLRQLbVdLudHPn6cglseWntCeY/60kTE57Aek59+OeLr07rsF5Cs1u4dG/mpwCVYezD3FV3xi1LydJuCJGjd9qIUbDEl1yAfgqGz9M/NJrw666bRmkhntGIkIZicpKMA7eH4K8/TueTQdNk183Ur7Hxv0+UbZBcQE8bigYLnjOVJ7fb2qq9QddXMEBkttahuvWMI1uqy4JIz2wfrwOMUD6zX2kr0Z4rX80U8slrFNFaorTNGxSQA7svhiVbhCSBtpr6HrsF3EssEiurDPBGR9GHsR2x9KCSYVz7436cthe2tzZqLd2VmJiG31oRzxxyGwRjBHzTh6w6wt9PhaSdgW/hjUje5OcYGc4yO/YUsNL0C56ikjv7t1gto3KxQoCSyBsnBJxk8KXxzjsMYoGf0DqM1xYW01wMSyIC3p25+Gx7bhg/r7VYq8xoAABwBxXqgKKKKCvdY9YW2nReZOxy3CRqMu5HsB7D+0eBS0j8X7+4ObPS2dF5JAkkyPblVAXgH557VH6Z08updR3i3RZ4rdnbYznkBgqKP7GTnAx/jT4hgVVCqAqjgAdhQKnS+tdZi8yW70uaSGQho1iX1xAgenby5GBklgCCT2BAEPImqapqUV5+BZbe1YGKG5YxAnGd/K5JyFYkA/lAp4ba+7aDxCDgbsZxzg5GfpwOKyUUUBRRRQFaeq6jFbxNNM6xxoMszHAHsP1JOAPc4FbZNLbrSA6jqlvpzcW8CfibjnBk7hE+oz3HHBJzkCgjpPEu+u1kOlac8iKcCaQ8ccn0AjJx2G49+1asXhxqOpus2rXRjUjiCI8pz2xgop+vqPbP0b1raJGgSNFRFGAqgBVHwABgCswFBq6bYJBFHDGNqRqFUfAAxRW3RQFFFYbqYorMFL7VJ2r3bAzgfU0Co8UX/HanYaWASgbzp8dsYOORypCB/j860wepOlLW/ULdRLJtyFbkMuSCdpHIzgUrvBvUhe6pf3sjKkjqoSPdyVYnsM5basagn607FoEB1V4Gzx7ns5RMvJET+lwPgNnDH74/xqg6h0HqMMbyy2siRoNzMduAM4+a65klAGSQAPk9sUo/F/xDs2s5bOB1nllwrFDlIwCrZLdmPGAAe/ftyER+ziFZr5GwQyRZUgEMMyg5z3HOP1qr+JXRlzpdy00BdbeUkpJH6dm4k+W20+nHt7EYqK0u9vtGuI5QPLaWJXCsQVljc5GcH6fcU9NN8RtMvrKR7ho0VRiaCbBJ/ur/8AMBPbHP2oEPH0teXFubyQko21Imkcs87M+wJGMkkg574AxXUvTNg0FpBC+zdHGqtsXC5AxwPYVTeidCkmmjvrhFhhRCLC0UY8lG7SOAceYyff8x7HgMVaD7RRRQFFFFAqfEQf7P1Sz1QA+Ux8i5IBwFPAYnBA4OccZKD5pnWV5HKivG6ujjcrKchgfcV8v7GOaNopVDxuCrKRwQaSniP4bLp8D3lhcTwiPH7rcx/MwX0sCCO+cHP3oHRqeqQ26eZPKkSAgbnYAZPbvWrpPU1pcnFvcwyn4VwT/LvXKWlX8c9zGdSluJIB+Yqxdx9tx4GcE45phS6h01JtMYurJ0b0yRBw/bvnL8fpmg6A3V9pYaFe3lzEZNL1NLtUwjJeQFSG4P5kVW/L7kHJ9+eJLw/8QGv557aWBIZrcerbLuDkMVbaMA4BA9z3H6hfa+ZrR1HWIIBmeaKIHtvcLnHfGTzj6UuupfG2ziXFqGuXxwcFUHcck+o8gcADIPegZl7dLHGzseEUsfsoJOM++BS18IS95cX+qSR7RcOqQk99iAgj+Qj59yD8VRNW0/VdUtRqN0u+GHDR26gp5kf/AMxlAOQCo/NySO3GKePR+sW1zaxvabRCFChBx5eB+Uj2I/8AvQTlFFFAUUUUBUT1VcmKzuZA20pC7BsZwQp57ipaojqyzM1lcxDGXhdRk4HKnuRQc/dI+Gkl7p6XlrNsuFkcbWOAdu3btYDKt378cjt76ep3Gv2vole/UAezOy47fmXI/wAfimt+z62dLx8TP/kv1/0pm7aDjKM3dy+xfxE7vk7Rvct8nHOeMc0xek/BO5njd7pvw5KZiXgtuPbzB/CvyM7ufbHPQqwKOygY+AK8XVysaM7sFRFLMx4AA5JNAtupdAiSy0+1uYYZJpWitGkJxKikHLRNjOVbBwcr8g0rE8M51vJoJ3S3hhRpTPJgqYgxVXAB7t8ZHv8AGKtbazLr2sQLACtpZyeYGGQSoYes57FyAFGMgH71HddXH4q6ub+Vi1nDKLWKIAj8S6BnCHH8G/LFj7cDnFBbvDHoaJpE1Dzrp0UkWolbBKDguw2jCuclUHG0gkknhtLVB8N4GYjdKT+GiERjUYjWSTErBMHkRqyxDOcbTz3zf6AooooCiiigx3D4VjnGATn4wO9KnqaSWxs4JJJZb21nlgkneU5aMiSOQlRtGInUFdh7Hb/WNXPxK157HTpriMKzrtUbs49bBc8fGc1r9AMt5pFsJh5ivD5bhhw2Mofb4Hegrd14KadOxlSW4RZDvCxumwBvV6coTjB457Yqj+J/hZFp1t+Jgmkdd6oySBcgMG53KBnkAYx710Ja2qRIkcahURQqqOwUDAH2ApTeLniPbCKWwiCzPIDHI+fRD7Z4B3OD7Dtj9KDz03r9lpOhrcQHfLPzsdwWabAUg7eyJjOOPT9WpHS6pL57XCuUlZ2cshKkFiScYOQOSPtVt6X6Rh1HVGt7dnW1RdzPkFiqKqkgnj1yE444B7cUz/FXpLT7fSHCQxwmMgwsB6y5IBXcfU25RyM+2fagTcvRupyBHNtcSCRd6tgvkNznOTjPfnmrp0X4K3ExD33/AFeIH/dggyt/mqDOPk9+1MXwU6jS50+OIuGmt12OvOQuSEPPcbQBkfFX9jig8rGqoFAAUDAHsAOMfyrmXSet003VJ5LMMbJ5CGi3A71GRuU84w2WXntgE1dfF3xRRUks7J9zn0yzKfSg90U49RI4JB47d+yw8OukW1K7WH1LEo3Suo/KvOACRgMx4GfqecUHVWiaxDdQpPA4eNxkEf4gj2IPBBrfrnbfedM3mM+dZzH3GBIABkgZ9Ei7sfXHx2ePTHUkF9As9u25W7g8MhHdWHsf8+44oJiiiigKxyx7gQexGD+tZKKBFdD6kNAvrixvSyxTFGhl7qACwDMB+XcCMn2KfHNNaz610+RSyXkBAG45kAIHfkHBFaPiB0et9HGwWNpoG3xiQeiQH80b45CtxyOQQDSH1Dw8vGndo9OuUhP5E3qWXgcbjnIzkZx2PvjBBvdQ+MenwKfJZrqTnCxghc/V2GMH6bu32pRdS9V32u3CwRIQp/3dsrDHAyWZjt3HjOWwB7fU0Lw7u1lDXenXUsQ7pG6qT9Cfj7YNM/p3UJrGPy7bQJ419z5ylm5z6mIJb9T9OwoMfU8MOgaQVtwouplEXmgYd2Odz5yThQSQM4BIrwLqPSenoN0QeS4CkbwGXzpVMgd88bVCg/8AdA+tRfW8N7qU9q0ulXQghJMkIlX95nHYgjB4xmpzXdSuLu3/AA0+g3Bi4wBMoK7e20gcYH/mKC/dLaZ+HtYoidzBd0jf1pHJd27Du7Mf1qWpeWvV1/Gioui3O1FCjMydgAB/D8Cs39NtQ/4Lc/8AOT/SgvtFUL+m2of8Fuf+cn+lH9NtQ/4Lc/8AOT/SgvtFUL+m2of8Fuf+cn+leW631H20S4/5yf8A00EV4+zTm1t4IRuE84UoFYs5A3KBjjGRyDyeMdjikydba7DbpttTbxR4jyLUgE8AZDDj44AGTirR1Vqep3U1nImkTL+FnE2GlU78YG0YHHHvz9qsY611D/gtz/zk/wBKBIa94gatKrRT3Eqqw9SCNY8jBBBIUNtIJ4zj+VUw11A/WN8e+iXB+8qH/wBNVnqC61C4urOYaPKsVszO8RZP3hI2g5x7DOBj/wCwaX7N2oRhruEkCR9jqD3YLuBx7nBI/nW1+0nenZZw7eGZ3z9VCrj/APv/AJVlsdMNrefiodCuUlUHAjuVMeXUAjHYcE9uM0dYtdahJavJo10ptpd/EqeteCUPHGWVefgGgrugaZqGgu8wsvxRmgG14yxWIZ3MGAXcT2z27cHvUHrfiBqupAxp5gjbAMVvGcHvwSAXOfdc4OO1OT+muof8Fuf+cn+lfF6yvx20S4H2lT/6aBQdOeEGoXEgE0f4aPgl5CCcfRQclvocU+Onun7PSbVgmI0A3SyueXIH5mPb3OFHHPAqDuetNS2N5eizh8ektKuAfk4XnHfHvSy6rsOodQP/AFi2l2DtEgVYwR743cn6sTQYPF3xEGoMILckW0bZyRgyOMgN/dA7Djuc1ueFRm0vVY4LoPELqIYXIKsWG6Mtz7epfkE4rL0F01cWJaafR7i5uA37rLoI1BGCSDn1d8HB/SpzxFt7zUoEP+yJ4rhDmGUSqzKNw3BwNuM9x3+eKB05oqu9EXt3LaIb2Awzj0sCR68cb8A5XPwfr7EUUFjooooCiiig0NX1iC2j8y4lSJM43OcAn4HyeDWexvY5o1kidZI2GVZSCD7cEfWk111bDUuorewlz5EMfqAOD6kMrYPB5wi8Zxj9K3PAK8dfxtmQ22CXcpYEYyWUgg/lPpBwfk/FAztb1+2tEV7mVYlZtoLZ5PfHA+K34JldQykMrAEEdiCMgj5BFIH9oHVHmu0tYwWW2iMj4GcF8cn6BdvPtupy9Czq+nWbKMA28fH2QD/Ogz6T1NaXMkkUE6SSRfnVTyuDg/cZOMj3rdv9QigXfNIka9tzsAOfvSc8NY1j6k1JMAZEpXjtmVG4+O9WH9oGDdpef6k8bfbO5f8A1UDFtblJEV42DowyrKcgg+4PvWtrOswWkfm3EqxJkLubtk9h9+D/ACpYfs89QB7WSzYjdAxdB77HOT98OT/4h9Kgf2ieot8sNkh4jHmyf32BCj7hST/3xQPa0u0lRZI2V0cblZTkMD7g+4rKTVS8KQo0mz2gAeVzj3OTk/qcmrTcrlGz/VP+VBG6h1NZwcy3UCZ49Ui+3Hz8g/yrfgvY3jEqOrRsu4OD6SuM5z2xj3rmvo3p6zbTtSvLhC724ZIV3EBWZcK3BG47iO+ftmrDol3JB0ncEk4kkaOP+5IyowHwCd/f5NA17br7TXdUS8gLO2xRu7ntj9T2PY+2amNS1SG3XfPLHEucbnYKMn2596SGodDW46bSdYx+ICLcGT+IhyMqTn8uwjj6A4zWz12WvemrS6bJkhKFz894mJ7ck7T/AD9qBy6lqsFvH5s0qRR8De7ADntz75rLb3sbxiVHVo2XcHBBUr3zntikN4n9QGfStJgUbnnRZGCjksiiPAAGeXZsY+KmOlOqlj6YlbIDwB4B/ekPo+/EgOfofigZOgdZWV55pt51cQ/7wkFQoPv6gMrwee1TVvdI67kdXX+spBHH1HFJfoLQRH05eSlfXcxSNzwdqAqo79uC3/erF+zrrqgXFkxAYnzk/telVYdscAKe/wA/BoG/oHUVteoXtZllVThsZBB78ggEfyqUpQ/s9RIEviEAbzwN39kA4X7A5/nTeoCiiigMUUUUBRRRQFFFFAmLR9nV8gPHmR4H1/cI3/pPb4q19BdbS6jdXaiFVtoG2xygtlzuIHcDuo3cDjj5qq/tC6SipBeoXWdW8rcrEZX1EfYgluRj8xzmrx0hoEVppaxw7l3xGRmJBYs6ZJ7Y47DjsBQJH+kSyXmrMLea6e7DwxeWAdqksAxwpOQEQjA9jVy8Depbs40824MNvvEkpJDxFizBWB/tblx/pVp8EtOSLTzszlpnLE4ycYAzx8CofS7UQ9VTrGSqy2+91HZmIU9vuM/fNBCW+rQ2fVF7LcSLFH5bZZvqkZwOMk8cAcmrD4pa3BfaDLPbP5ke9BkAggiRcgggEEZ9/p7GoTV+jLe66jeKYyMkkZlYb8ZIVABnGQvPbNWTr7o+2ttDuYbdXjjT99gOTvcEfmLZyOBx9BQLDSrs6XPpmoIv7i4gCTY5yVJSQdz6uEcdueOOa2LLSHvLDVtVnXDykiI57AOrPt45AG1Af7JHzW71XYqvS2ntyWEoYE9xv84kD+z24+gq92unLJ0wqZZQbMMdhAJIG/47E8H5BNBu+CUhbR7b6GQfykcVeZB3+1LL9nhf/hj8k5uHOD7elBx9OM/fNM5lzQcmTaqfws1hGG3y328gLgMANqr9CXIOPbApxde9NmDpz8OvqNukbMQO5VgXP+LHmqp4N6DFLq95JIGZrV2MeT7l3Xc3HJA7fU0+Lq2WRGRwGRgVZTyCCMEH9KBPa11Gv9FISG9UkcdsBxyUO1hyPZUbtVg6f6fLdNrblfVJaswHH5nBkX9clfrSzm6ShXXI9O3Sm1Mu/wAsv7+/tjkKFJxnHvXR6xgDAHA4x9Pig5l8I7Vr7UrVZPVHZxs4HwFbI9/+0kB4qH6ohktbm706NgImuQdvzgny/thX/wAB8VdfBq2Ua9eKOBGk+0DgcTIuPqMHt9quXUXhvaTamk5aZWkYSMquu0spX5QkA+/P2xQW6+0sQ6XJboOI7RowPtER/nSR0XTJV0e11O24nsZpN39uMuMjjkgZOe3DP9K6C1u0EtvNExZQ8bKSpwQCpHHB5paeBVgj6Zcwvko9xIhBP8JRFOPjj/Gg1v2ebrzFv2wBumV8D23BzjPvThpbeEXS0NnJemJpGPmCP1kH0pkjso5570yaAooooCiiig//2Q==">
            <a:hlinkClick r:id="rId4"/>
          </p:cNvPr>
          <p:cNvSpPr>
            <a:spLocks noChangeAspect="1" noChangeArrowheads="1"/>
          </p:cNvSpPr>
          <p:nvPr/>
        </p:nvSpPr>
        <p:spPr bwMode="auto">
          <a:xfrm>
            <a:off x="120650" y="-1608138"/>
            <a:ext cx="3048000" cy="3362326"/>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9224" name="AutoShape 8" descr="data:image/jpeg;base64,/9j/4AAQSkZJRgABAQAAAQABAAD/2wCEAAkGBxQTEhUUExQVFRUWGB8aGBgYFx8fHBgfHBwaHCEeHSIfHCggGh0lHRwcITEhJSorLi4uHR80OjQsNygwLi0BCgoKBQUFDgUFDisZExkrKysrKysrKysrKysrKysrKysrKysrKysrKysrKysrKysrKysrKysrKysrKysrKysrK//AABEIAOwA1gMBIgACEQEDEQH/xAAcAAACAgMBAQAAAAAAAAAAAAAABwUGAwQIAgH/xABJEAACAQMDAgUCAwQHBAgFBQABAgMABBEFEiEGMQcTIkFRYXEUMoEII0KRFlJicqGx0RUzVZMXJFOCksHC8CVD0uHxNGN0orP/xAAUAQEAAAAAAAAAAAAAAAAAAAAA/8QAFBEBAAAAAAAAAAAAAAAAAAAAAP/aAAwDAQACEQMRAD8AeNFFFAUUUUBRRRQFFFFAUUUUBRRRQBqA626hFjZy3OAxQelS2NzE4Azg/wDsVNXI9DdzweAcH9D7H61z94gXOsXCNaPaXDwCXfGzxhpQFyNpeIlHHP5u5+T3oKXqfiFqM0hka7mUn+FG2KB8ALgcfPc+5rc6e8UNRtnBNw8ybgXjlwwcfGSCyZ+VI/Wq8dAuQ2w28yttLYZGU7R3PqA4qNYUHY3R/USX9pHdRqVEgOVPJUqSCM+/IPOOa2dO12CeSaKJ9z277JVwQVJGfccjvyOODSP8D+uILNJre5LRqzeYspyUXgLtYAejsTu7HnPYZk9Gmjlv9TvdOzLPDKjrySLiJhiWMLkcFhlWweQvNA76Krv9LoWgtriMNJDcSJHvXB8syHau8Zz/ALzCEexPParCKD7RRRQFFFFAUUUUBRRRQFFFFAUUUUBRRRQFFFFAUUUUBRRWrqV8kEbyysEjjUszHsAKCp+KnVL6faedDJEspcBUkUt5nyFww2kDnJyOMe+ar/Tuka9eRCefUfwYkXKxrAjMFOCCRxsJHPfcOxxyBqdF6VLq9++p3gY20TkWcbjjAIKttIwVwQc+7f3cBmdQ69BZQtNcOEQfqSfhQOSc4oKhqHhWs8WJr68knKlTKZOPVyw8vsEPuue2Oap8/wCz+4U7L5Wb2DW5UH7kSnH8q2+p/HdF9NjCXOR+8m4X64UHcfbkke/FY+mPHYEhb6AKP+1hyR290OT3+D70Gtpvhfq2nYns7iF5Nv7yDkLIP6h3elweRzt7nBHevmmdfWNte+deadJa3yr5crRflycZJj3D2wc8n78U4dA6itr1N9tMkq++OGX+8p5H6isHVfSltfxGO4jDHHpccOn1Vu4+3Y+9BSuhL6CTUJn0+7ie1uSZJrdwySRyle8akAMDxkjPb6VNf02gs5RaXu+BgzLFK4YxyoMbGL4/NtIDZxhgfYil/P4DTBi0d6gwcoTGwYYPpyQeD25FY7PqKexlbTteQ3Fq/wCWRwXx2wyseWX5/iUkfagfMUoYAqQQRkEdiD7j5Fe6R99LddPTJJC/n6VNJ6U3bvLDerCknIOM7Tna2Dnk5pq9L9UW1/F5ttIHA/MvZkPPDDuM4OPmgm6KhrvqmziBMl1brgZ5lX/Xmt6x1GKZQ0UiSKQCCjBhg8g8Gg26KKKAooooCiiigKKKKAooooCiiigKKKKAJpF/tB9WNvTT42ATaJJsdycnah+gxuI98r8U7b+6WKN5XIVI1LsT7BQST/IUnfDdI5xqGq3sayJNNsj8yPdgbsejd/D61Tt/D9DgGR0LfwT2Fu9su2LywoT+oVGCp+oI7+/f3pM6v0hqmr6jKZQ6QRzPGssqlVSMMB+7jJyxK4PHcjlqfun6dFAgjhjSNB/CihRz9BWzigpOj+FemwRqht0mZe7y+pmPyfb9McVA9eeDlvcJvsUS3mBGVyRGw5zxg4bt24pq0UHIGraRe6TcgPuhlU5SRG9Lc91YcEfIP6irfpfjffxgCVIZgBySpVj9ypxk/auhb/TYpl2zRpIvw6hgMjHGRxxVYvPC3SpDlrRQf7DOnYY/hYCgrPSfjZbTuI7qM2zHs+d0ZOexOMqcY5Ix37e986p6cg1G3MMwyp5Rx+ZGxwyH9fsRwapOteCNjJHi3MkEgHDli4P95WP6cEdqw+C2qXMUlzpd3nfa4KZ5wvA2g+6cqV+jfAAAQ/R17Pp92uj6lGJraR8W7yLuUEflKAg5UnAx/CSee9eIPBqX8ZOWuBb2ZJKmIkMynOEIJwu0dy2f1zkbv7QcLM2neWhaQyuEAB5YmPC57ZJxx/pVu8Qem7rUbJIo5RbSHBliJyj9iULKOdrAYI47/NBUIOn9It5Etkt4ZpsOVNxOB5pHC7SCY2y4K7Dgjv7cwFq9vJKy6dFNpurRk4gDFopygLOnJK9lOAcKTt75yJa28ARt/eXvqPfbDwP1L5P+FKO/uZbe8dhKWlhlIEvuTGxUNzn47c0HRvhF1w2pwOJgBcQEB9owGDbirAex4IIHxnjOKv8AXN/gLfSHVmwPTLE5kCDai4wQdowoAOFHHG6ukKAooooCiiigKKKKAooooPhNREnVVkspha7t1lVtpQyqGB+ME5zUuRS98UPDePUIzJCFju1GVbGBL/Yf/wAmPb7UEt1Ul8hW6sHWUIuHtWxtmGc5Ru6v/gf84TVLqTUYI73TJmiu7UkPAxIyeC0Eq8AnI4JGD7Edwv8ApDQ9QMbf7N1Fo5ogUms5mw0bqQH2qdybdwADYHwfesF9qutW18L6SzaOQKElEcTeXOF7lypYMxB/MDxhcUFi668U4p9KaJUZLqbMUsLA5hxjeTkZIPYffnGKsWgaRHPY29vZ3CvHat5dwOdrSRurHg8gF9zAjjGAKr/ih0uz/htXtbdjJ+7luIuQxwFYEjGQR+VsDPbjipfwVSZzfXeNtrdTvJChIJzvfcfkYGF5HOP5g1K8SyBQSTgAZJ+g5r3VJ8YdY/DaXOQSGlAhUjPd855/h9Ibk/8AnQSXRnWNvqSO9vvHlttZXABHfB4JBBAz3qyUrfA3TlWOeeFNtvMUWEuAJW8tdrF9pK8vnHzgmmfLJtBJ7AZP6UHrNfaXnQniC99ezW7W7JGUM1vIQV3QgqgJBGTuJ3Aj5I9s0w6D4aqFt0Yy6vJqXncPFs8oLj2UcnPI9IPbv9quFFB8xWnrN75MEs20t5cbPtHc7VJx/hVE6t641Kxd92miWEZImjkYrjcQN/o9BxjI+vel/q3jhcTW8sP4aJGkVk3hiQFbIPpxydpxnPfn6UEjN4/N5a7bNRLzuJkOwfGPTk/XNJu9uGlkeRuWdizcYGWOT9uTTN6V8Fpbu3iuGuUiWVN6r5ZZgD2z6lHI5/lVv6L8FEt5Vmu5RMUbciIMJkYILZ5P2+1AeA3Rktur3k42GZAsSH8wTO7cw9t2BgfA+tN+vgFfaAooooCiiigKKKKAorwZQCASMnsM816FB4uH2qWwTgE4Hc454+tJ+XxR1OaUiy0uQxc7fMjfcduckkYUHjG3JweMmnGRVU1rpabzGmsbuS2lYksjfvIHJ7kxt+Vj8rj5waBO9S9Sao8yy/7Oa2uoznzoopA5UY9L91kQ8cNn2p3dB6rPdWUUtzEYpmGGBGN2ONwGcgHvg49/ao7RNY1CNoob+13l2Ki4tfVGO5BlXhohj+LkZ+Kt60H01itbZYwQihQWLEAe7EsT9ySSfvWatbUb+OCNpZWCRoMsx7AUGzUN1Z07Ff2z282Qr4OVxuUg5BXIIB9s49zVKbxNurh//h2mTXEYOPNfKK2eAVyMY+pP3xWSXr7U4ebnRpQg5ZopA+BxyMAj37ZoL3o+mRWsKQQrsjjXCj/U9yfrUB4q6iIdKu2IB3RGP9ZP3ef03Z/SqNc+KsYQCFTC48x5I3PlvF6uQoYGKdsbgFODnHY80xNKvUvrcCRFmhnj3Bgh8uRDgYYN+R887Pb2JwcBQfAizuZt19Ow2CBbSEYwSkWOeOMDG3Puc/FOGsNnapEipGoVEUKqjsoAwAPoBWagxXTlUYgFiASFHdiB2/XtVT0fqRrmaVFdRFNFvtJAvIIBWRHDDmWNxkr7BhmrRqVx5cMkgBYojMFHc7QTgY+cUhtF8Rilzd/hrV5/MzNCCPVFIUxI7j2Dd2C8A9u9A5NH1ZnMcEqN5piYu+392TGwRhzzkkhgMYwe9KTx46YsbZIpoUENxI+0RxjCOo/M20DCkEqMjHepTo7xYhSxRZWubq99RMewlnOScKwGNoHP0A7VTNe6ot9Y1S0eY/h7ZFUSeYwGMZdgCv8AWPpB7/ag6E6ZsfItLeH/ALOFE/8ACoFSlVmPxB01iFW9gJJAA3dyanba+jk/3ciP/dYHtx7H54oNmiiigKKKKAorzI4AJJAA5JPYD5PxVafxA00OEN7BuJxw+Rn6kekfzoLOTS88Seo7oTQWGmkC6m9TvjPkxgjDNwQoJzkkHAHbkVf0cMMggg+4ORS+0HDdRakW5KQQqmf4VKoxC/Azzx80GtbeECswludQvZrgdpVk2le/bIZgOfmobqNNQ0FIp1vXu7YybHimGSAeRtJJOSARxwD7U56ovjZb79HuecbdjffEijH+NBZuntXS7toriPIWVQwB7j5BxxkHIqpdS9Y6jbXDxppUlxH3jkiLsGH9rEZ2t9Kl/DOzMWl2aEEHygxDdwXyx9vrWPrbra3sVCMXe4k4SGHBl9X8QBBAx7ZHJ9jQVN/Fe7WeG3l0t45Jyu1Gc7ypbBO3bn5747H4NNhKT2jahdxZubbQ5pHYcz3M4M7DufzDdj+yoA+lWjojxGS9ma1lhktbtAS0T++MZwSAQRn8pA455oL3Sv8A2hbqRNNQISFknVJO3I2SMB9tyg/p/NoVWPEfpw39hLAuPM4aLJwA68jJx7jI/WgRGp+KlykcNvYsLeCCNUUquWchQCW3A49WSBj7k160Xxn1GFl810uEyNwdACRxkBlxg4Hc559jVC1CwkgkaOVGjkQ4ZWGCD/7961aDo236m0bW0WO5RI529KiXCuCcf7uQHByzcA4JIPpqAh1O56cvY7WWRptOmOY2bvGpIDEccMh5Kjgg5GCaSger1rXUrXek2dq7Ga6W4bbxufYF2qp5ySzPgDHO0fHIdRW86uqujBlYBlYHIYEZBB9wRWSonpSzaGytYXwHigjRgPlUVT/iDUtQYrqMsjKrFCykBhjKkjGRnjI781Q7Hwsgghu1ikkM91C0byOVwC3JKqqDapbGRzwKYNFBRvDrw8j02E7tsly4IklAIwD/AAIe4UYHPGSM/AFH606ai0h1mhs4J4ZGVd9wjNHabQoBbadz7nLsWI/qqKeNRfU9zJFazyQoJJEjZkRlLBmAyAQOT9hQKPTvCBL1vxcl7AyysWYWaDyu+CqHsMYIzj781c+l/CqzsbhLiCS53pkYaRdpDKVIYBASOc4z3ApS9MaVqhVr7TpY9+5hLawnaYiSfSYmATHGQB+nNX/oHxc8+ZLS+i8m4ZtgcDapb2DBjlGJ4A5ySBxQNiiiigKKKKBU+OevuIodPt8me7YZCnDBQygDvxvbA+ytmpjp/wAJ9OggEckC3D93kkOSSRztxjavwP8AzqA6heG36mgnu/TE9viKRyAiyAMMksQOF498F1+4badqBIyRTdOX0W13k025bad+T5XfI+ARu3ZxlgGGODU7PLHD1NFJuXF5a4BGSHYcA55HKoBxgdvmmB1DokV5byQTLlJBg4xlfhlJBwwPINJXTdPu5NQsNNuIstpshY3MecGEgOm47cAekKCftjOSQftUjxncjR7rC7shAfoPMTn/AN/NXAXS7tu5dw9sjPGD2znsR/MVVvE90fSLwkqVMOQdwwTkFcHnPqxge/ag2uo+porPTmvI9josamLB9LlsBACPbt29qhPCvpcJF+PnG68ux5js2cor+oIueVGMH+Q7AUstL1ptX/2ZpQjcQQhTcEHl9gwTx+VAO3vlvoK6Kt4gqhVGFUAAfAAwBQezSS8ZNPKatp09u3l3ErBdw75R1AbGOeGIPyABTtakB1LqUmpa6nkRXFxDZnbiFwpBUksyyK4CbmAw24E4A78UD+Rvrmh3ABJIAHJJ9qpS9RNYW8k2ofh4EAzBbREtL7ZDMxAkkZm52jA7ljnNTXTOuwanaCZBmOQMjo4GQezIw5HY/qCPmghvEPoSHVIVIZUnTmKXGQR/VbH5kPfjkHke4KH1vwu1OBmH4ZplUkB4fWGA5yAPV/MZyKc8/Sd5YRytpt2xiUGVbaZDKcplhFEdwIRwFjx3x2OagLDx3jDlbqzlj28Hy2DMGHBBV9uOfrmgVWj+H+o3B9FpMBkjdIpQDH1YCnx0B4WW9hsmk/fXQ53n8iH/APbH07bjkn6e0/071tZXiqYbhN7D/dOwWUcAn0E5OAe4yODzVjWg+14mmVFLMwVVGSScAAdySew+tejSY8RtRlv9Yg0lZnS3IHniNtpYkF23HBHCBcAgjJz9gtureK2nxZEbyXLDuLdN+BnGd2QuP1rX0Hxg064bY7PbN2/fgKv/AIgxUfrirjoug29pEsMESxoPYAZJ+WPdifk1WfELw9tr6J2Eax3IG5JUUBmIHCt23g9uee3xQXWOVWAKkEEZBByCD2IPvUdr/UNvZxGW4lVEBA+SSxwMAcn549gT7UkPDrxGNnp93FPKDNAAbWOUMeTkbOMHarY4yMAntirr0N0BBcQpfah/1y5uUEhMjFkQOAyqq9uFIHuB2GBQROr6xYzzNf6XcpFfQsQ0RPli+AP5SpI8wt/CRyTjIyARddc6Fs9QeK4uImWUBTlXKnjna2Pgn71CdfeFNrcws1rFHb3CjKeWoVHx/CyjC89tw7GorwQ60dw+n3bHz4iRFvPqYLndHzyWTBOO+M/1aBv0UCigKKKKCG6n6bgv4GguFyp7EYDIf6ykg4P+B96X9nrt1ockNrqL/ibSTiG6Gd0fysm4nIBPHqyFGeeytmlL+0f/APoIP/5A/wD85KBrq4YAqQQeQQeCPkfIqt3nTMbXBkS1t9xwxmkyxY5OVKjGeMYJOOTxW90dv/A2vmfn8iPdzn+EfFTNBTIemLgS7zHpmA3DC2fzACCGwxlOGPbPx9sVJp0pbtE0UsFuUYFdqJtGzduA7nkEA545HtVgooKx0n0LaafJI9shUyAA5ctgD2GSe5yf/wAVZ6K09Y1FbeCWd87IkZ2x3woJOPrxQUjxK1ydmXTLEE3Vym5nDFRDHnBbIOQSQRn4z81LeHPRqaZbeUG3yuQ0rexbGML8KO3171BeEmkO/n6pcqfPvHYxhs5jiydqjcMgH6EjaEr71x1zL5y2Glqs10zbZGwWSAEEckHAbvnPYA5GaDen6V0ue4uYZNk93KrSSF28yWJXOBszkRhNwCgDgbfmlt0L1E+h3s2n3a4geX8/9XPpWX4KMoBPYjv7YqZtPD7VdLZ57G7hl3/70SqFLcNyzNnOCc/mHJqe6q6TTW9PhuB5a3giDK8bAozY9UZIJ3IWBAOfT8nkEGTDMrqGQhlYAqQcgg9iCOCD81Tus/DOz1A73UxTZyZYsAtxjDgghvbnvx375TXRPXN7o8nk3Echtw5DxuvqRgMERscAHhTtyRgcYzmnj0p19ZX6AxTKshHMTkLIuACeCfUB/WGRQU7WfC69ltVt/wAfFIIiDCZIMOu0YC+YpLKuMexNMfpq0nitYo7mRZZkQK0igjdjjJySScdz7nnAzipBHz2wR8ivrvjvgD60Ho0iddkMPVsLEZ8wxgfZ49mf0NOS01uCWR44pkkeMAuEOQue24jgE/Gc0kOvdQx1PbttwI5IEyeA3qBJyeDjfjP0oOgaKK8u2OfYUHLV5cxzSNY/hx50mpFln99rOyFSAMkZ/wAvpXUsSBQABgAYAHsBXP0M0c1zo3llGkN3cuQuA4Q3G5d4xuHG4jd/aroIUAaSVsVk6w3RYIRWEhXsCLcqc/ZiF+9NbqzWhaWc9wxH7uMlckDLdlHPuWwMe9VDoXRodKs5L68kUTzjzZ5SeBuJYImByeRwMksePagY9FLH/pd8wn8Jp17cqDw6Rnayg4JGAT2+f1xW30X4sW19KLdka3nPZXIKswzlQfY8diBmgYdFFFAUnP2kZH/D2ihcxGVi7ZHDbcKPnlTIc9uBTjpU/tDaa0lnDMqu4glzIAeAjjGWH94KA3tuPzQNONAAABgAYAHtXuo/QdXju4I7iFg0ci7hj2+VPwQcgj5FSFAUUUUBmlv4130f4e2tZJliS5uUWUnuIlyWYfGDt5+tMdqQ3iv0PqEkzSQtcXMEaZG9gWXzHYsiD80irhTk84wOdtBodZeJlxcRSW+mxPFZRKiGVFbzAOVALKSsaNjAHcgHnkioboHxPm01fJ8qOSEuWf07ZST3O8fmOcfmB4AGRV+6c8QYbGCG2fS72BVQZPl5yc+pvVgsN245qp9bPpN3k6ek89/dShlA3AISfUNpwPY8c9yc4FBarIXXUoLPKLXTo32NDG2ZZWUK3qJXbjDcZyAQPSe9N6wtEijSOMBURQqqPYAYA+wHFKzws8MJ7KVbi5nZWGSIIn9JJBXMh7NgE8AcHHPtTbFBqX+nRTLtmijlXvtkQMO2OxBHYkfaqHrXgvp07MyLJAzEt+6YbQTk/lZSAuT+VcDAAGKY9FAoP+h65hBFnqtxEB+RdzKAT3yUYd+ewr1/0XX93Kx1PUXkh9khdvUAMA4ddkZ4GQFbPPNN2igWmp6Ra6HYeaPPmjhkDJEzoAzucbn2IvmYB/j3Y2rjFQHj1k/7NuAMes8Zww3eW4GR6eNp9+/b3NTHjHZam8LC22z27MpaJIsyxlCHDA5O9Sy84GRx35wp+p+pNRvZLWO9DKu9TGnl+WGy23dj3Ptn2/Wg6oRsgH5FfJFyMdwR2NelXAA+K+0FE6W8MLW0ufxe0GfJKhMrFHnI9CEsQcH3YgewXtV6Ar7RQUHxl0u4uLAJbRmVlmR2QDJZVz2GRnnHFVXp3Sm1qcvqtwpaLONOTdH5X8O51J3f2uCeCuWwdtNfXdPeaIpHM8D5UrInJGCDjB4YEcEH5r2+lxO8crxo0sWdkhUbgSNpIPtkUGe2tljRUjVURRhVUAKo+ABwB9BSr8a+hlkifUIPRPCAzhcDzFUj15/roOc/A+gpt1W/EZwNMvNzKuYHGWOBkqQB+pOKDx4b6y95pttcSfndSGIPco7R7v125/Wio7wWUjRrTIxxIf5zSkf4UUF4rFc26yKyOqujAhlYAqwPBBB4I+hrLRQLbVdLudHPn6cglseWntCeY/60kTE57Aek59+OeLr07rsF5Cs1u4dG/mpwCVYezD3FV3xi1LydJuCJGjd9qIUbDEl1yAfgqGz9M/NJrw666bRmkhntGIkIZicpKMA7eH4K8/TueTQdNk183Ur7Hxv0+UbZBcQE8bigYLnjOVJ7fb2qq9QddXMEBkttahuvWMI1uqy4JIz2wfrwOMUD6zX2kr0Z4rX80U8slrFNFaorTNGxSQA7svhiVbhCSBtpr6HrsF3EssEiurDPBGR9GHsR2x9KCSYVz7436cthe2tzZqLd2VmJiG31oRzxxyGwRjBHzTh6w6wt9PhaSdgW/hjUje5OcYGc4yO/YUsNL0C56ikjv7t1gto3KxQoCSyBsnBJxk8KXxzjsMYoGf0DqM1xYW01wMSyIC3p25+Gx7bhg/r7VYq8xoAABwBxXqgKKKKCvdY9YW2nReZOxy3CRqMu5HsB7D+0eBS0j8X7+4ObPS2dF5JAkkyPblVAXgH557VH6Z08updR3i3RZ4rdnbYznkBgqKP7GTnAx/jT4hgVVCqAqjgAdhQKnS+tdZi8yW70uaSGQho1iX1xAgenby5GBklgCCT2BAEPImqapqUV5+BZbe1YGKG5YxAnGd/K5JyFYkA/lAp4ba+7aDxCDgbsZxzg5GfpwOKyUUUBRRRQFaeq6jFbxNNM6xxoMszHAHsP1JOAPc4FbZNLbrSA6jqlvpzcW8CfibjnBk7hE+oz3HHBJzkCgjpPEu+u1kOlac8iKcCaQ8ccn0AjJx2G49+1asXhxqOpus2rXRjUjiCI8pz2xgop+vqPbP0b1raJGgSNFRFGAqgBVHwABgCswFBq6bYJBFHDGNqRqFUfAAxRW3RQFFFYbqYorMFL7VJ2r3bAzgfU0Co8UX/HanYaWASgbzp8dsYOORypCB/j860wepOlLW/ULdRLJtyFbkMuSCdpHIzgUrvBvUhe6pf3sjKkjqoSPdyVYnsM5basagn607FoEB1V4Gzx7ns5RMvJET+lwPgNnDH74/xqg6h0HqMMbyy2siRoNzMduAM4+a65klAGSQAPk9sUo/F/xDs2s5bOB1nllwrFDlIwCrZLdmPGAAe/ftyER+ziFZr5GwQyRZUgEMMyg5z3HOP1qr+JXRlzpdy00BdbeUkpJH6dm4k+W20+nHt7EYqK0u9vtGuI5QPLaWJXCsQVljc5GcH6fcU9NN8RtMvrKR7ho0VRiaCbBJ/ur/8AMBPbHP2oEPH0teXFubyQko21Imkcs87M+wJGMkkg574AxXUvTNg0FpBC+zdHGqtsXC5AxwPYVTeidCkmmjvrhFhhRCLC0UY8lG7SOAceYyff8x7HgMVaD7RRRQFFFFAqfEQf7P1Sz1QA+Ux8i5IBwFPAYnBA4OccZKD5pnWV5HKivG6ujjcrKchgfcV8v7GOaNopVDxuCrKRwQaSniP4bLp8D3lhcTwiPH7rcx/MwX0sCCO+cHP3oHRqeqQ26eZPKkSAgbnYAZPbvWrpPU1pcnFvcwyn4VwT/LvXKWlX8c9zGdSluJIB+Yqxdx9tx4GcE45phS6h01JtMYurJ0b0yRBw/bvnL8fpmg6A3V9pYaFe3lzEZNL1NLtUwjJeQFSG4P5kVW/L7kHJ9+eJLw/8QGv557aWBIZrcerbLuDkMVbaMA4BA9z3H6hfa+ZrR1HWIIBmeaKIHtvcLnHfGTzj6UuupfG2ziXFqGuXxwcFUHcck+o8gcADIPegZl7dLHGzseEUsfsoJOM++BS18IS95cX+qSR7RcOqQk99iAgj+Qj59yD8VRNW0/VdUtRqN0u+GHDR26gp5kf/AMxlAOQCo/NySO3GKePR+sW1zaxvabRCFChBx5eB+Uj2I/8AvQTlFFFAUUUUBUT1VcmKzuZA20pC7BsZwQp57ipaojqyzM1lcxDGXhdRk4HKnuRQc/dI+Gkl7p6XlrNsuFkcbWOAdu3btYDKt378cjt76ep3Gv2vole/UAezOy47fmXI/wAfimt+z62dLx8TP/kv1/0pm7aDjKM3dy+xfxE7vk7Rvct8nHOeMc0xek/BO5njd7pvw5KZiXgtuPbzB/CvyM7ufbHPQqwKOygY+AK8XVysaM7sFRFLMx4AA5JNAtupdAiSy0+1uYYZJpWitGkJxKikHLRNjOVbBwcr8g0rE8M51vJoJ3S3hhRpTPJgqYgxVXAB7t8ZHv8AGKtbazLr2sQLACtpZyeYGGQSoYes57FyAFGMgH71HddXH4q6ub+Vi1nDKLWKIAj8S6BnCHH8G/LFj7cDnFBbvDHoaJpE1Dzrp0UkWolbBKDguw2jCuclUHG0gkknhtLVB8N4GYjdKT+GiERjUYjWSTErBMHkRqyxDOcbTz3zf6AooooCiiigx3D4VjnGATn4wO9KnqaSWxs4JJJZb21nlgkneU5aMiSOQlRtGInUFdh7Hb/WNXPxK157HTpriMKzrtUbs49bBc8fGc1r9AMt5pFsJh5ivD5bhhw2Mofb4Hegrd14KadOxlSW4RZDvCxumwBvV6coTjB457Yqj+J/hZFp1t+Jgmkdd6oySBcgMG53KBnkAYx710Ja2qRIkcahURQqqOwUDAH2ApTeLniPbCKWwiCzPIDHI+fRD7Z4B3OD7Dtj9KDz03r9lpOhrcQHfLPzsdwWabAUg7eyJjOOPT9WpHS6pL57XCuUlZ2cshKkFiScYOQOSPtVt6X6Rh1HVGt7dnW1RdzPkFiqKqkgnj1yE444B7cUz/FXpLT7fSHCQxwmMgwsB6y5IBXcfU25RyM+2fagTcvRupyBHNtcSCRd6tgvkNznOTjPfnmrp0X4K3ExD33/AFeIH/dggyt/mqDOPk9+1MXwU6jS50+OIuGmt12OvOQuSEPPcbQBkfFX9jig8rGqoFAAUDAHsAOMfyrmXSet003VJ5LMMbJ5CGi3A71GRuU84w2WXntgE1dfF3xRRUks7J9zn0yzKfSg90U49RI4JB47d+yw8OukW1K7WH1LEo3Suo/KvOACRgMx4GfqecUHVWiaxDdQpPA4eNxkEf4gj2IPBBrfrnbfedM3mM+dZzH3GBIABkgZ9Ei7sfXHx2ePTHUkF9As9u25W7g8MhHdWHsf8+44oJiiiigKxyx7gQexGD+tZKKBFdD6kNAvrixvSyxTFGhl7qACwDMB+XcCMn2KfHNNaz610+RSyXkBAG45kAIHfkHBFaPiB0et9HGwWNpoG3xiQeiQH80b45CtxyOQQDSH1Dw8vGndo9OuUhP5E3qWXgcbjnIzkZx2PvjBBvdQ+MenwKfJZrqTnCxghc/V2GMH6bu32pRdS9V32u3CwRIQp/3dsrDHAyWZjt3HjOWwB7fU0Lw7u1lDXenXUsQ7pG6qT9Cfj7YNM/p3UJrGPy7bQJ419z5ylm5z6mIJb9T9OwoMfU8MOgaQVtwouplEXmgYd2Odz5yThQSQM4BIrwLqPSenoN0QeS4CkbwGXzpVMgd88bVCg/8AdA+tRfW8N7qU9q0ulXQghJMkIlX95nHYgjB4xmpzXdSuLu3/AA0+g3Bi4wBMoK7e20gcYH/mKC/dLaZ+HtYoidzBd0jf1pHJd27Du7Mf1qWpeWvV1/Gioui3O1FCjMydgAB/D8Cs39NtQ/4Lc/8AOT/SgvtFUL+m2of8Fuf+cn+lH9NtQ/4Lc/8AOT/SgvtFUL+m2of8Fuf+cn+leW631H20S4/5yf8A00EV4+zTm1t4IRuE84UoFYs5A3KBjjGRyDyeMdjikydba7DbpttTbxR4jyLUgE8AZDDj44AGTirR1Vqep3U1nImkTL+FnE2GlU78YG0YHHHvz9qsY611D/gtz/zk/wBKBIa94gatKrRT3Eqqw9SCNY8jBBBIUNtIJ4zj+VUw11A/WN8e+iXB+8qH/wBNVnqC61C4urOYaPKsVszO8RZP3hI2g5x7DOBj/wCwaX7N2oRhruEkCR9jqD3YLuBx7nBI/nW1+0nenZZw7eGZ3z9VCrj/APv/AJVlsdMNrefiodCuUlUHAjuVMeXUAjHYcE9uM0dYtdahJavJo10ptpd/EqeteCUPHGWVefgGgrugaZqGgu8wsvxRmgG14yxWIZ3MGAXcT2z27cHvUHrfiBqupAxp5gjbAMVvGcHvwSAXOfdc4OO1OT+muof8Fuf+cn+lfF6yvx20S4H2lT/6aBQdOeEGoXEgE0f4aPgl5CCcfRQclvocU+Onun7PSbVgmI0A3SyueXIH5mPb3OFHHPAqDuetNS2N5eizh8ektKuAfk4XnHfHvSy6rsOodQP/AFi2l2DtEgVYwR743cn6sTQYPF3xEGoMILckW0bZyRgyOMgN/dA7Djuc1ueFRm0vVY4LoPELqIYXIKsWG6Mtz7epfkE4rL0F01cWJaafR7i5uA37rLoI1BGCSDn1d8HB/SpzxFt7zUoEP+yJ4rhDmGUSqzKNw3BwNuM9x3+eKB05oqu9EXt3LaIb2Awzj0sCR68cb8A5XPwfr7EUUFjooooCiiig0NX1iC2j8y4lSJM43OcAn4HyeDWexvY5o1kidZI2GVZSCD7cEfWk111bDUuorewlz5EMfqAOD6kMrYPB5wi8Zxj9K3PAK8dfxtmQ22CXcpYEYyWUgg/lPpBwfk/FAztb1+2tEV7mVYlZtoLZ5PfHA+K34JldQykMrAEEdiCMgj5BFIH9oHVHmu0tYwWW2iMj4GcF8cn6BdvPtupy9Czq+nWbKMA28fH2QD/Ogz6T1NaXMkkUE6SSRfnVTyuDg/cZOMj3rdv9QigXfNIka9tzsAOfvSc8NY1j6k1JMAZEpXjtmVG4+O9WH9oGDdpef6k8bfbO5f8A1UDFtblJEV42DowyrKcgg+4PvWtrOswWkfm3EqxJkLubtk9h9+D/ACpYfs89QB7WSzYjdAxdB77HOT98OT/4h9Kgf2ieot8sNkh4jHmyf32BCj7hST/3xQPa0u0lRZI2V0cblZTkMD7g+4rKTVS8KQo0mz2gAeVzj3OTk/qcmrTcrlGz/VP+VBG6h1NZwcy3UCZ49Ui+3Hz8g/yrfgvY3jEqOrRsu4OD6SuM5z2xj3rmvo3p6zbTtSvLhC724ZIV3EBWZcK3BG47iO+ftmrDol3JB0ncEk4kkaOP+5IyowHwCd/f5NA17br7TXdUS8gLO2xRu7ntj9T2PY+2amNS1SG3XfPLHEucbnYKMn2596SGodDW46bSdYx+ICLcGT+IhyMqTn8uwjj6A4zWz12WvemrS6bJkhKFz894mJ7ck7T/AD9qBy6lqsFvH5s0qRR8De7ADntz75rLb3sbxiVHVo2XcHBBUr3zntikN4n9QGfStJgUbnnRZGCjksiiPAAGeXZsY+KmOlOqlj6YlbIDwB4B/ekPo+/EgOfofigZOgdZWV55pt51cQ/7wkFQoPv6gMrwee1TVvdI67kdXX+spBHH1HFJfoLQRH05eSlfXcxSNzwdqAqo79uC3/erF+zrrqgXFkxAYnzk/telVYdscAKe/wA/BoG/oHUVteoXtZllVThsZBB78ggEfyqUpQ/s9RIEviEAbzwN39kA4X7A5/nTeoCiiigMUUUUBRRRQFFFFAmLR9nV8gPHmR4H1/cI3/pPb4q19BdbS6jdXaiFVtoG2xygtlzuIHcDuo3cDjj5qq/tC6SipBeoXWdW8rcrEZX1EfYgluRj8xzmrx0hoEVppaxw7l3xGRmJBYs6ZJ7Y47DjsBQJH+kSyXmrMLea6e7DwxeWAdqksAxwpOQEQjA9jVy8Depbs40824MNvvEkpJDxFizBWB/tblx/pVp8EtOSLTzszlpnLE4ycYAzx8CofS7UQ9VTrGSqy2+91HZmIU9vuM/fNBCW+rQ2fVF7LcSLFH5bZZvqkZwOMk8cAcmrD4pa3BfaDLPbP5ke9BkAggiRcgggEEZ9/p7GoTV+jLe66jeKYyMkkZlYb8ZIVABnGQvPbNWTr7o+2ttDuYbdXjjT99gOTvcEfmLZyOBx9BQLDSrs6XPpmoIv7i4gCTY5yVJSQdz6uEcdueOOa2LLSHvLDVtVnXDykiI57AOrPt45AG1Af7JHzW71XYqvS2ntyWEoYE9xv84kD+z24+gq92unLJ0wqZZQbMMdhAJIG/47E8H5BNBu+CUhbR7b6GQfykcVeZB3+1LL9nhf/hj8k5uHOD7elBx9OM/fNM5lzQcmTaqfws1hGG3y328gLgMANqr9CXIOPbApxde9NmDpz8OvqNukbMQO5VgXP+LHmqp4N6DFLq95JIGZrV2MeT7l3Xc3HJA7fU0+Lq2WRGRwGRgVZTyCCMEH9KBPa11Gv9FISG9UkcdsBxyUO1hyPZUbtVg6f6fLdNrblfVJaswHH5nBkX9clfrSzm6ShXXI9O3Sm1Mu/wAsv7+/tjkKFJxnHvXR6xgDAHA4x9Pig5l8I7Vr7UrVZPVHZxs4HwFbI9/+0kB4qH6ohktbm706NgImuQdvzgny/thX/wAB8VdfBq2Ua9eKOBGk+0DgcTIuPqMHt9quXUXhvaTamk5aZWkYSMquu0spX5QkA+/P2xQW6+0sQ6XJboOI7RowPtER/nSR0XTJV0e11O24nsZpN39uMuMjjkgZOe3DP9K6C1u0EtvNExZQ8bKSpwQCpHHB5paeBVgj6Zcwvko9xIhBP8JRFOPjj/Gg1v2ebrzFv2wBumV8D23BzjPvThpbeEXS0NnJemJpGPmCP1kH0pkjso5570yaAooooCiiig//2Q==">
            <a:hlinkClick r:id="rId5"/>
          </p:cNvPr>
          <p:cNvSpPr>
            <a:spLocks noChangeAspect="1" noChangeArrowheads="1"/>
          </p:cNvSpPr>
          <p:nvPr/>
        </p:nvSpPr>
        <p:spPr bwMode="auto">
          <a:xfrm>
            <a:off x="120650" y="-1608138"/>
            <a:ext cx="3048000" cy="3362326"/>
          </a:xfrm>
          <a:prstGeom prst="rect">
            <a:avLst/>
          </a:prstGeom>
          <a:noFill/>
        </p:spPr>
        <p:txBody>
          <a:bodyPr vert="horz" wrap="square" lIns="91440" tIns="45720" rIns="91440" bIns="45720" numCol="1" anchor="t" anchorCtr="0" compatLnSpc="1">
            <a:prstTxWarp prst="textNoShape">
              <a:avLst/>
            </a:prstTxWarp>
          </a:bodyPr>
          <a:lstStyle/>
          <a:p>
            <a:endParaRPr lang="en-CA"/>
          </a:p>
        </p:txBody>
      </p:sp>
      <p:pic>
        <p:nvPicPr>
          <p:cNvPr id="9226" name="Picture 10" descr="https://thejaggedworddotcom.files.wordpress.com/2014/12/calm-down.jpg?w=341&amp;h=234">
            <a:hlinkClick r:id="rId6"/>
          </p:cNvPr>
          <p:cNvPicPr>
            <a:picLocks noChangeAspect="1" noChangeArrowheads="1"/>
          </p:cNvPicPr>
          <p:nvPr/>
        </p:nvPicPr>
        <p:blipFill>
          <a:blip r:embed="rId7" cstate="print"/>
          <a:srcRect/>
          <a:stretch>
            <a:fillRect/>
          </a:stretch>
        </p:blipFill>
        <p:spPr bwMode="auto">
          <a:xfrm>
            <a:off x="395536" y="3501008"/>
            <a:ext cx="2093743" cy="1436762"/>
          </a:xfrm>
          <a:prstGeom prst="rect">
            <a:avLst/>
          </a:prstGeom>
          <a:noFill/>
        </p:spPr>
      </p:pic>
      <p:pic>
        <p:nvPicPr>
          <p:cNvPr id="9228" name="Picture 12" descr="http://www.bracknellforesthomes.org.uk/image/placeholders/Call%20me%20back.JPG">
            <a:hlinkClick r:id="rId8"/>
          </p:cNvPr>
          <p:cNvPicPr>
            <a:picLocks noChangeAspect="1" noChangeArrowheads="1"/>
          </p:cNvPicPr>
          <p:nvPr/>
        </p:nvPicPr>
        <p:blipFill>
          <a:blip r:embed="rId9" cstate="print"/>
          <a:srcRect/>
          <a:stretch>
            <a:fillRect/>
          </a:stretch>
        </p:blipFill>
        <p:spPr bwMode="auto">
          <a:xfrm>
            <a:off x="6732240" y="3645024"/>
            <a:ext cx="1944216" cy="1300857"/>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cstate="print"/>
          <a:srcRect/>
          <a:stretch>
            <a:fillRect/>
          </a:stretch>
        </p:blipFill>
        <p:spPr bwMode="auto">
          <a:xfrm>
            <a:off x="0" y="0"/>
            <a:ext cx="9144000" cy="1590675"/>
          </a:xfrm>
          <a:prstGeom prst="rect">
            <a:avLst/>
          </a:prstGeom>
          <a:noFill/>
          <a:ln w="9525">
            <a:noFill/>
            <a:miter lim="800000"/>
            <a:headEnd/>
            <a:tailEnd/>
          </a:ln>
        </p:spPr>
      </p:pic>
      <p:sp>
        <p:nvSpPr>
          <p:cNvPr id="3" name="Content Placeholder 2"/>
          <p:cNvSpPr>
            <a:spLocks noGrp="1"/>
          </p:cNvSpPr>
          <p:nvPr>
            <p:ph idx="1"/>
          </p:nvPr>
        </p:nvSpPr>
        <p:spPr>
          <a:xfrm>
            <a:off x="457200" y="476672"/>
            <a:ext cx="8229600" cy="5904656"/>
          </a:xfrm>
        </p:spPr>
        <p:txBody>
          <a:bodyPr>
            <a:normAutofit/>
          </a:bodyPr>
          <a:lstStyle/>
          <a:p>
            <a:pPr algn="ctr">
              <a:buNone/>
            </a:pPr>
            <a:r>
              <a:rPr lang="en-CA" b="1" u="sng" dirty="0" smtClean="0"/>
              <a:t>The Bouncing Back Concept</a:t>
            </a:r>
          </a:p>
          <a:p>
            <a:pPr algn="ctr">
              <a:buNone/>
            </a:pPr>
            <a:endParaRPr lang="en-CA" b="1" u="sng" dirty="0" smtClean="0"/>
          </a:p>
          <a:p>
            <a:pPr algn="ctr">
              <a:buNone/>
            </a:pPr>
            <a:endParaRPr lang="en-CA" b="1" u="sng" dirty="0" smtClean="0"/>
          </a:p>
          <a:p>
            <a:r>
              <a:rPr lang="en-CA" b="1" dirty="0" smtClean="0"/>
              <a:t>Let them vent</a:t>
            </a:r>
          </a:p>
          <a:p>
            <a:endParaRPr lang="en-CA" b="1" dirty="0" smtClean="0"/>
          </a:p>
          <a:p>
            <a:r>
              <a:rPr lang="en-CA" b="1" dirty="0" smtClean="0"/>
              <a:t>Say you are sorry</a:t>
            </a:r>
          </a:p>
          <a:p>
            <a:endParaRPr lang="en-CA" b="1" dirty="0" smtClean="0"/>
          </a:p>
          <a:p>
            <a:r>
              <a:rPr lang="en-CA" b="1" dirty="0" smtClean="0"/>
              <a:t>Fix the problem</a:t>
            </a:r>
          </a:p>
          <a:p>
            <a:endParaRPr lang="en-CA" b="1" dirty="0" smtClean="0"/>
          </a:p>
          <a:p>
            <a:r>
              <a:rPr lang="en-CA" b="1" dirty="0" smtClean="0"/>
              <a:t>Go above and beyond for the customer</a:t>
            </a:r>
            <a:endParaRPr lang="en-CA" b="1" dirty="0"/>
          </a:p>
        </p:txBody>
      </p:sp>
      <p:sp>
        <p:nvSpPr>
          <p:cNvPr id="4" name="Slide Number Placeholder 3"/>
          <p:cNvSpPr>
            <a:spLocks noGrp="1"/>
          </p:cNvSpPr>
          <p:nvPr>
            <p:ph type="sldNum" sz="quarter" idx="12"/>
          </p:nvPr>
        </p:nvSpPr>
        <p:spPr/>
        <p:txBody>
          <a:bodyPr/>
          <a:lstStyle/>
          <a:p>
            <a:fld id="{0A761993-0337-44FF-BD9A-C82FCFA64B56}" type="slidenum">
              <a:rPr lang="en-CA" smtClean="0"/>
              <a:pPr/>
              <a:t>31</a:t>
            </a:fld>
            <a:endParaRPr lang="en-CA"/>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cstate="print"/>
          <a:srcRect/>
          <a:stretch>
            <a:fillRect/>
          </a:stretch>
        </p:blipFill>
        <p:spPr bwMode="auto">
          <a:xfrm>
            <a:off x="0" y="0"/>
            <a:ext cx="9144000" cy="1590675"/>
          </a:xfrm>
          <a:prstGeom prst="rect">
            <a:avLst/>
          </a:prstGeom>
          <a:noFill/>
          <a:ln w="9525">
            <a:noFill/>
            <a:miter lim="800000"/>
            <a:headEnd/>
            <a:tailEnd/>
          </a:ln>
        </p:spPr>
      </p:pic>
      <p:sp>
        <p:nvSpPr>
          <p:cNvPr id="3" name="Content Placeholder 2"/>
          <p:cNvSpPr>
            <a:spLocks noGrp="1"/>
          </p:cNvSpPr>
          <p:nvPr>
            <p:ph idx="1"/>
          </p:nvPr>
        </p:nvSpPr>
        <p:spPr>
          <a:xfrm>
            <a:off x="457200" y="476672"/>
            <a:ext cx="8229600" cy="5904656"/>
          </a:xfrm>
        </p:spPr>
        <p:txBody>
          <a:bodyPr>
            <a:normAutofit/>
          </a:bodyPr>
          <a:lstStyle/>
          <a:p>
            <a:pPr lvl="1" algn="ctr">
              <a:buNone/>
            </a:pPr>
            <a:r>
              <a:rPr lang="en-CA" b="1" dirty="0" smtClean="0"/>
              <a:t>Let them vent</a:t>
            </a:r>
          </a:p>
          <a:p>
            <a:pPr lvl="1" algn="ctr">
              <a:buNone/>
            </a:pPr>
            <a:endParaRPr lang="en-CA" b="1" dirty="0" smtClean="0"/>
          </a:p>
          <a:p>
            <a:pPr lvl="1" algn="ctr">
              <a:buNone/>
            </a:pPr>
            <a:endParaRPr lang="en-CA" b="1" dirty="0" smtClean="0"/>
          </a:p>
          <a:p>
            <a:pPr lvl="1"/>
            <a:r>
              <a:rPr lang="en-CA" b="1" dirty="0" smtClean="0"/>
              <a:t>Zip your lip!</a:t>
            </a:r>
          </a:p>
          <a:p>
            <a:pPr lvl="1"/>
            <a:endParaRPr lang="en-CA" b="1" dirty="0" smtClean="0"/>
          </a:p>
          <a:p>
            <a:pPr lvl="1"/>
            <a:r>
              <a:rPr lang="en-CA" b="1" dirty="0" smtClean="0"/>
              <a:t>Give clues that you are listening</a:t>
            </a:r>
          </a:p>
          <a:p>
            <a:pPr lvl="1"/>
            <a:endParaRPr lang="en-CA" b="1" dirty="0" smtClean="0"/>
          </a:p>
          <a:p>
            <a:pPr lvl="1"/>
            <a:r>
              <a:rPr lang="en-CA" b="1" dirty="0" smtClean="0"/>
              <a:t>Don’t take it personally</a:t>
            </a:r>
          </a:p>
        </p:txBody>
      </p:sp>
      <p:sp>
        <p:nvSpPr>
          <p:cNvPr id="4" name="Slide Number Placeholder 3"/>
          <p:cNvSpPr>
            <a:spLocks noGrp="1"/>
          </p:cNvSpPr>
          <p:nvPr>
            <p:ph type="sldNum" sz="quarter" idx="12"/>
          </p:nvPr>
        </p:nvSpPr>
        <p:spPr/>
        <p:txBody>
          <a:bodyPr/>
          <a:lstStyle/>
          <a:p>
            <a:fld id="{0A761993-0337-44FF-BD9A-C82FCFA64B56}" type="slidenum">
              <a:rPr lang="en-CA" smtClean="0"/>
              <a:pPr/>
              <a:t>32</a:t>
            </a:fld>
            <a:endParaRPr lang="en-CA"/>
          </a:p>
        </p:txBody>
      </p:sp>
      <p:pic>
        <p:nvPicPr>
          <p:cNvPr id="7170" name="Picture 2" descr="http://www.peacemaker-coach.com/images/Zip-your-lips.jpg">
            <a:hlinkClick r:id="rId4"/>
          </p:cNvPr>
          <p:cNvPicPr>
            <a:picLocks noChangeAspect="1" noChangeArrowheads="1"/>
          </p:cNvPicPr>
          <p:nvPr/>
        </p:nvPicPr>
        <p:blipFill>
          <a:blip r:embed="rId5" cstate="print"/>
          <a:srcRect/>
          <a:stretch>
            <a:fillRect/>
          </a:stretch>
        </p:blipFill>
        <p:spPr bwMode="auto">
          <a:xfrm>
            <a:off x="6588224" y="4653136"/>
            <a:ext cx="1628621" cy="1813198"/>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cstate="print"/>
          <a:srcRect/>
          <a:stretch>
            <a:fillRect/>
          </a:stretch>
        </p:blipFill>
        <p:spPr bwMode="auto">
          <a:xfrm>
            <a:off x="0" y="0"/>
            <a:ext cx="9144000" cy="1590675"/>
          </a:xfrm>
          <a:prstGeom prst="rect">
            <a:avLst/>
          </a:prstGeom>
          <a:noFill/>
          <a:ln w="9525">
            <a:noFill/>
            <a:miter lim="800000"/>
            <a:headEnd/>
            <a:tailEnd/>
          </a:ln>
        </p:spPr>
      </p:pic>
      <p:sp>
        <p:nvSpPr>
          <p:cNvPr id="3" name="Content Placeholder 2"/>
          <p:cNvSpPr>
            <a:spLocks noGrp="1"/>
          </p:cNvSpPr>
          <p:nvPr>
            <p:ph idx="1"/>
          </p:nvPr>
        </p:nvSpPr>
        <p:spPr>
          <a:xfrm>
            <a:off x="457200" y="476672"/>
            <a:ext cx="8229600" cy="5904656"/>
          </a:xfrm>
        </p:spPr>
        <p:txBody>
          <a:bodyPr>
            <a:normAutofit/>
          </a:bodyPr>
          <a:lstStyle/>
          <a:p>
            <a:pPr lvl="1" algn="ctr">
              <a:buNone/>
            </a:pPr>
            <a:r>
              <a:rPr lang="en-CA" b="1" dirty="0" smtClean="0"/>
              <a:t>Say You are Sorry</a:t>
            </a:r>
          </a:p>
          <a:p>
            <a:pPr lvl="1" algn="ctr">
              <a:buNone/>
            </a:pPr>
            <a:endParaRPr lang="en-CA" b="1" dirty="0" smtClean="0"/>
          </a:p>
          <a:p>
            <a:pPr lvl="1">
              <a:buNone/>
            </a:pPr>
            <a:r>
              <a:rPr lang="en-CA" b="1" dirty="0" smtClean="0"/>
              <a:t>Express empathy</a:t>
            </a:r>
          </a:p>
          <a:p>
            <a:pPr lvl="1">
              <a:buNone/>
            </a:pPr>
            <a:endParaRPr lang="en-CA" b="1" dirty="0" smtClean="0"/>
          </a:p>
          <a:p>
            <a:pPr lvl="1">
              <a:buNone/>
            </a:pPr>
            <a:r>
              <a:rPr lang="en-CA" b="1" dirty="0" smtClean="0"/>
              <a:t>Key empathic phrases:</a:t>
            </a:r>
          </a:p>
          <a:p>
            <a:pPr lvl="1">
              <a:buBlip>
                <a:blip r:embed="rId4"/>
              </a:buBlip>
            </a:pPr>
            <a:r>
              <a:rPr lang="en-CA" b="1" dirty="0" smtClean="0"/>
              <a:t>I can see why you feel that way</a:t>
            </a:r>
          </a:p>
          <a:p>
            <a:pPr lvl="1">
              <a:buBlip>
                <a:blip r:embed="rId4"/>
              </a:buBlip>
            </a:pPr>
            <a:r>
              <a:rPr lang="en-CA" b="1" dirty="0" smtClean="0"/>
              <a:t>I see what you mean</a:t>
            </a:r>
          </a:p>
          <a:p>
            <a:pPr lvl="1">
              <a:buBlip>
                <a:blip r:embed="rId4"/>
              </a:buBlip>
            </a:pPr>
            <a:r>
              <a:rPr lang="en-CA" b="1" dirty="0" smtClean="0"/>
              <a:t>I can understand how frustrating this must be</a:t>
            </a:r>
          </a:p>
          <a:p>
            <a:pPr lvl="1">
              <a:buBlip>
                <a:blip r:embed="rId4"/>
              </a:buBlip>
            </a:pPr>
            <a:r>
              <a:rPr lang="en-CA" b="1" dirty="0" smtClean="0"/>
              <a:t>I’m really sorry about this</a:t>
            </a:r>
          </a:p>
        </p:txBody>
      </p:sp>
      <p:sp>
        <p:nvSpPr>
          <p:cNvPr id="4" name="Slide Number Placeholder 3"/>
          <p:cNvSpPr>
            <a:spLocks noGrp="1"/>
          </p:cNvSpPr>
          <p:nvPr>
            <p:ph type="sldNum" sz="quarter" idx="12"/>
          </p:nvPr>
        </p:nvSpPr>
        <p:spPr/>
        <p:txBody>
          <a:bodyPr/>
          <a:lstStyle/>
          <a:p>
            <a:fld id="{0A761993-0337-44FF-BD9A-C82FCFA64B56}" type="slidenum">
              <a:rPr lang="en-CA" smtClean="0"/>
              <a:pPr/>
              <a:t>33</a:t>
            </a:fld>
            <a:endParaRPr lang="en-CA"/>
          </a:p>
        </p:txBody>
      </p:sp>
      <p:pic>
        <p:nvPicPr>
          <p:cNvPr id="6146" name="Picture 2" descr="http://www.superoffice.com/blog/wp-content/uploads/2014/09/do-what-you-say.png">
            <a:hlinkClick r:id="rId5"/>
          </p:cNvPr>
          <p:cNvPicPr>
            <a:picLocks noChangeAspect="1" noChangeArrowheads="1"/>
          </p:cNvPicPr>
          <p:nvPr/>
        </p:nvPicPr>
        <p:blipFill>
          <a:blip r:embed="rId6" cstate="print"/>
          <a:srcRect/>
          <a:stretch>
            <a:fillRect/>
          </a:stretch>
        </p:blipFill>
        <p:spPr bwMode="auto">
          <a:xfrm>
            <a:off x="5148064" y="4509120"/>
            <a:ext cx="3168352" cy="2238376"/>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cstate="print"/>
          <a:srcRect/>
          <a:stretch>
            <a:fillRect/>
          </a:stretch>
        </p:blipFill>
        <p:spPr bwMode="auto">
          <a:xfrm>
            <a:off x="0" y="0"/>
            <a:ext cx="9144000" cy="1590675"/>
          </a:xfrm>
          <a:prstGeom prst="rect">
            <a:avLst/>
          </a:prstGeom>
          <a:noFill/>
          <a:ln w="9525">
            <a:noFill/>
            <a:miter lim="800000"/>
            <a:headEnd/>
            <a:tailEnd/>
          </a:ln>
        </p:spPr>
      </p:pic>
      <p:sp>
        <p:nvSpPr>
          <p:cNvPr id="3" name="Content Placeholder 2"/>
          <p:cNvSpPr>
            <a:spLocks noGrp="1"/>
          </p:cNvSpPr>
          <p:nvPr>
            <p:ph idx="1"/>
          </p:nvPr>
        </p:nvSpPr>
        <p:spPr>
          <a:xfrm>
            <a:off x="457200" y="476672"/>
            <a:ext cx="8229600" cy="5904656"/>
          </a:xfrm>
        </p:spPr>
        <p:txBody>
          <a:bodyPr>
            <a:normAutofit/>
          </a:bodyPr>
          <a:lstStyle/>
          <a:p>
            <a:pPr algn="ctr">
              <a:buNone/>
            </a:pPr>
            <a:r>
              <a:rPr lang="en-CA" b="1" dirty="0" smtClean="0"/>
              <a:t>Solve the Problem</a:t>
            </a:r>
          </a:p>
          <a:p>
            <a:pPr algn="ctr">
              <a:buNone/>
            </a:pPr>
            <a:endParaRPr lang="en-CA" b="1" dirty="0" smtClean="0"/>
          </a:p>
          <a:p>
            <a:r>
              <a:rPr lang="en-CA" b="1" dirty="0" smtClean="0"/>
              <a:t>Ask questions</a:t>
            </a:r>
          </a:p>
          <a:p>
            <a:endParaRPr lang="en-CA" b="1" dirty="0" smtClean="0"/>
          </a:p>
          <a:p>
            <a:r>
              <a:rPr lang="en-CA" b="1" dirty="0" smtClean="0"/>
              <a:t>Double check the facts</a:t>
            </a:r>
          </a:p>
          <a:p>
            <a:endParaRPr lang="en-CA" b="1" dirty="0" smtClean="0"/>
          </a:p>
          <a:p>
            <a:r>
              <a:rPr lang="en-CA" b="1" dirty="0" smtClean="0"/>
              <a:t>Mutually Agree on a solution</a:t>
            </a:r>
          </a:p>
          <a:p>
            <a:endParaRPr lang="en-CA" b="1" dirty="0" smtClean="0"/>
          </a:p>
          <a:p>
            <a:r>
              <a:rPr lang="en-CA" b="1" dirty="0" smtClean="0"/>
              <a:t>Follow up</a:t>
            </a:r>
          </a:p>
          <a:p>
            <a:pPr algn="ctr">
              <a:buNone/>
            </a:pPr>
            <a:endParaRPr lang="en-CA" b="1" dirty="0" smtClean="0"/>
          </a:p>
        </p:txBody>
      </p:sp>
      <p:sp>
        <p:nvSpPr>
          <p:cNvPr id="4" name="Slide Number Placeholder 3"/>
          <p:cNvSpPr>
            <a:spLocks noGrp="1"/>
          </p:cNvSpPr>
          <p:nvPr>
            <p:ph type="sldNum" sz="quarter" idx="12"/>
          </p:nvPr>
        </p:nvSpPr>
        <p:spPr/>
        <p:txBody>
          <a:bodyPr/>
          <a:lstStyle/>
          <a:p>
            <a:fld id="{0A761993-0337-44FF-BD9A-C82FCFA64B56}" type="slidenum">
              <a:rPr lang="en-CA" smtClean="0"/>
              <a:pPr/>
              <a:t>34</a:t>
            </a:fld>
            <a:endParaRPr lang="en-CA"/>
          </a:p>
        </p:txBody>
      </p:sp>
      <p:pic>
        <p:nvPicPr>
          <p:cNvPr id="5122" name="Picture 2" descr="http://subiz.com/blog/wp-content/uploads/2015/05/customer-service-phrases-to-improve-2.jpg">
            <a:hlinkClick r:id="rId4"/>
          </p:cNvPr>
          <p:cNvPicPr>
            <a:picLocks noChangeAspect="1" noChangeArrowheads="1"/>
          </p:cNvPicPr>
          <p:nvPr/>
        </p:nvPicPr>
        <p:blipFill>
          <a:blip r:embed="rId5" cstate="print"/>
          <a:srcRect/>
          <a:stretch>
            <a:fillRect/>
          </a:stretch>
        </p:blipFill>
        <p:spPr bwMode="auto">
          <a:xfrm>
            <a:off x="5508104" y="1700808"/>
            <a:ext cx="3314700" cy="2376264"/>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cstate="print"/>
          <a:srcRect/>
          <a:stretch>
            <a:fillRect/>
          </a:stretch>
        </p:blipFill>
        <p:spPr bwMode="auto">
          <a:xfrm>
            <a:off x="0" y="0"/>
            <a:ext cx="9144000" cy="1590675"/>
          </a:xfrm>
          <a:prstGeom prst="rect">
            <a:avLst/>
          </a:prstGeom>
          <a:noFill/>
          <a:ln w="9525">
            <a:noFill/>
            <a:miter lim="800000"/>
            <a:headEnd/>
            <a:tailEnd/>
          </a:ln>
        </p:spPr>
      </p:pic>
      <p:sp>
        <p:nvSpPr>
          <p:cNvPr id="3" name="Content Placeholder 2"/>
          <p:cNvSpPr>
            <a:spLocks noGrp="1"/>
          </p:cNvSpPr>
          <p:nvPr>
            <p:ph idx="1"/>
          </p:nvPr>
        </p:nvSpPr>
        <p:spPr>
          <a:xfrm>
            <a:off x="457200" y="476672"/>
            <a:ext cx="8229600" cy="5904656"/>
          </a:xfrm>
        </p:spPr>
        <p:txBody>
          <a:bodyPr>
            <a:normAutofit/>
          </a:bodyPr>
          <a:lstStyle/>
          <a:p>
            <a:pPr algn="ctr">
              <a:buNone/>
            </a:pPr>
            <a:r>
              <a:rPr lang="en-CA" b="1" dirty="0" smtClean="0"/>
              <a:t>Go Above and Beyond</a:t>
            </a:r>
          </a:p>
          <a:p>
            <a:pPr algn="ctr">
              <a:buNone/>
            </a:pPr>
            <a:endParaRPr lang="en-CA" b="1" dirty="0" smtClean="0"/>
          </a:p>
          <a:p>
            <a:r>
              <a:rPr lang="en-CA" b="1" dirty="0" smtClean="0"/>
              <a:t>Need to prove ourselves</a:t>
            </a:r>
          </a:p>
          <a:p>
            <a:endParaRPr lang="en-CA" b="1" dirty="0" smtClean="0"/>
          </a:p>
          <a:p>
            <a:r>
              <a:rPr lang="en-CA" b="1" dirty="0" smtClean="0"/>
              <a:t>What can be done to ensure the problem doesn’t happen again</a:t>
            </a:r>
          </a:p>
          <a:p>
            <a:endParaRPr lang="en-CA" b="1" dirty="0" smtClean="0"/>
          </a:p>
          <a:p>
            <a:r>
              <a:rPr lang="en-CA" b="1" dirty="0" smtClean="0"/>
              <a:t>Sometimes just being good isn’t enough</a:t>
            </a:r>
            <a:endParaRPr lang="en-CA" b="1" dirty="0"/>
          </a:p>
        </p:txBody>
      </p:sp>
      <p:sp>
        <p:nvSpPr>
          <p:cNvPr id="4" name="Slide Number Placeholder 3"/>
          <p:cNvSpPr>
            <a:spLocks noGrp="1"/>
          </p:cNvSpPr>
          <p:nvPr>
            <p:ph type="sldNum" sz="quarter" idx="12"/>
          </p:nvPr>
        </p:nvSpPr>
        <p:spPr/>
        <p:txBody>
          <a:bodyPr/>
          <a:lstStyle/>
          <a:p>
            <a:fld id="{0A761993-0337-44FF-BD9A-C82FCFA64B56}" type="slidenum">
              <a:rPr lang="en-CA" smtClean="0"/>
              <a:pPr/>
              <a:t>35</a:t>
            </a:fld>
            <a:endParaRPr lang="en-CA"/>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cstate="print"/>
          <a:srcRect/>
          <a:stretch>
            <a:fillRect/>
          </a:stretch>
        </p:blipFill>
        <p:spPr bwMode="auto">
          <a:xfrm>
            <a:off x="0" y="0"/>
            <a:ext cx="9144000" cy="1590675"/>
          </a:xfrm>
          <a:prstGeom prst="rect">
            <a:avLst/>
          </a:prstGeom>
          <a:noFill/>
          <a:ln w="9525">
            <a:noFill/>
            <a:miter lim="800000"/>
            <a:headEnd/>
            <a:tailEnd/>
          </a:ln>
        </p:spPr>
      </p:pic>
      <p:sp>
        <p:nvSpPr>
          <p:cNvPr id="3" name="Content Placeholder 2"/>
          <p:cNvSpPr>
            <a:spLocks noGrp="1"/>
          </p:cNvSpPr>
          <p:nvPr>
            <p:ph idx="1"/>
          </p:nvPr>
        </p:nvSpPr>
        <p:spPr>
          <a:xfrm>
            <a:off x="457200" y="476672"/>
            <a:ext cx="8229600" cy="5904656"/>
          </a:xfrm>
        </p:spPr>
        <p:txBody>
          <a:bodyPr>
            <a:normAutofit/>
          </a:bodyPr>
          <a:lstStyle/>
          <a:p>
            <a:pPr algn="ctr">
              <a:buNone/>
            </a:pPr>
            <a:r>
              <a:rPr lang="en-CA" b="1" u="sng" dirty="0" smtClean="0"/>
              <a:t>QUIZ TIME!</a:t>
            </a:r>
            <a:endParaRPr lang="en-CA" b="1" u="sng" dirty="0"/>
          </a:p>
        </p:txBody>
      </p:sp>
      <p:sp>
        <p:nvSpPr>
          <p:cNvPr id="4" name="Slide Number Placeholder 3"/>
          <p:cNvSpPr>
            <a:spLocks noGrp="1"/>
          </p:cNvSpPr>
          <p:nvPr>
            <p:ph type="sldNum" sz="quarter" idx="12"/>
          </p:nvPr>
        </p:nvSpPr>
        <p:spPr/>
        <p:txBody>
          <a:bodyPr/>
          <a:lstStyle/>
          <a:p>
            <a:fld id="{0A761993-0337-44FF-BD9A-C82FCFA64B56}" type="slidenum">
              <a:rPr lang="en-CA" smtClean="0"/>
              <a:pPr/>
              <a:t>36</a:t>
            </a:fld>
            <a:endParaRPr lang="en-CA"/>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cstate="print"/>
          <a:srcRect/>
          <a:stretch>
            <a:fillRect/>
          </a:stretch>
        </p:blipFill>
        <p:spPr bwMode="auto">
          <a:xfrm>
            <a:off x="0" y="0"/>
            <a:ext cx="9144000" cy="1590675"/>
          </a:xfrm>
          <a:prstGeom prst="rect">
            <a:avLst/>
          </a:prstGeom>
          <a:noFill/>
          <a:ln w="9525">
            <a:noFill/>
            <a:miter lim="800000"/>
            <a:headEnd/>
            <a:tailEnd/>
          </a:ln>
        </p:spPr>
      </p:pic>
      <p:sp>
        <p:nvSpPr>
          <p:cNvPr id="3" name="Content Placeholder 2"/>
          <p:cNvSpPr>
            <a:spLocks noGrp="1"/>
          </p:cNvSpPr>
          <p:nvPr>
            <p:ph idx="1"/>
          </p:nvPr>
        </p:nvSpPr>
        <p:spPr>
          <a:xfrm>
            <a:off x="457200" y="476672"/>
            <a:ext cx="8229600" cy="5904656"/>
          </a:xfrm>
        </p:spPr>
        <p:txBody>
          <a:bodyPr>
            <a:normAutofit/>
          </a:bodyPr>
          <a:lstStyle/>
          <a:p>
            <a:pPr algn="ctr">
              <a:buNone/>
            </a:pPr>
            <a:r>
              <a:rPr lang="en-CA" b="1" u="sng" dirty="0" smtClean="0"/>
              <a:t>How to answer the phone</a:t>
            </a:r>
          </a:p>
          <a:p>
            <a:pPr algn="ctr">
              <a:buNone/>
            </a:pPr>
            <a:endParaRPr lang="en-CA" u="sng" dirty="0"/>
          </a:p>
          <a:p>
            <a:pPr>
              <a:buNone/>
            </a:pPr>
            <a:r>
              <a:rPr lang="en-US" sz="1800" b="1" i="1" dirty="0" smtClean="0"/>
              <a:t>Greeting</a:t>
            </a:r>
            <a:endParaRPr lang="en-CA" sz="1800" dirty="0"/>
          </a:p>
          <a:p>
            <a:pPr>
              <a:buNone/>
            </a:pPr>
            <a:r>
              <a:rPr lang="en-US" sz="1800" i="1" dirty="0"/>
              <a:t>Answering a phone call in a friendly and polite manner sets the way a call will carry on.</a:t>
            </a:r>
            <a:endParaRPr lang="en-CA" sz="1800" dirty="0"/>
          </a:p>
          <a:p>
            <a:pPr>
              <a:buNone/>
            </a:pPr>
            <a:r>
              <a:rPr lang="en-US" sz="1800" dirty="0" smtClean="0"/>
              <a:t>Main </a:t>
            </a:r>
            <a:r>
              <a:rPr lang="en-US" sz="1800" dirty="0"/>
              <a:t>components to a basic greeting:</a:t>
            </a:r>
            <a:endParaRPr lang="en-CA" sz="1800" dirty="0"/>
          </a:p>
          <a:p>
            <a:r>
              <a:rPr lang="en-US" sz="1800" dirty="0" smtClean="0"/>
              <a:t>Hello</a:t>
            </a:r>
            <a:r>
              <a:rPr lang="en-US" sz="1800" dirty="0"/>
              <a:t>,</a:t>
            </a:r>
            <a:endParaRPr lang="en-CA" sz="1800" dirty="0"/>
          </a:p>
          <a:p>
            <a:r>
              <a:rPr lang="en-US" sz="1800" dirty="0" smtClean="0"/>
              <a:t>Frontier Supply Chain Solutions (Company Name)</a:t>
            </a:r>
            <a:endParaRPr lang="en-CA" sz="1800" dirty="0"/>
          </a:p>
          <a:p>
            <a:r>
              <a:rPr lang="en-US" sz="1800" dirty="0" smtClean="0"/>
              <a:t>Your </a:t>
            </a:r>
            <a:r>
              <a:rPr lang="en-US" sz="1800" dirty="0"/>
              <a:t>First Name</a:t>
            </a:r>
            <a:endParaRPr lang="en-CA" sz="1800" dirty="0"/>
          </a:p>
          <a:p>
            <a:r>
              <a:rPr lang="en-US" sz="1800" dirty="0" smtClean="0"/>
              <a:t>Question</a:t>
            </a:r>
            <a:r>
              <a:rPr lang="en-US" sz="1800" dirty="0"/>
              <a:t>: Ask for assistance </a:t>
            </a:r>
            <a:r>
              <a:rPr lang="en-US" sz="1800" dirty="0" err="1"/>
              <a:t>i.e</a:t>
            </a:r>
            <a:r>
              <a:rPr lang="en-US" sz="1800" dirty="0"/>
              <a:t> “How can I help you</a:t>
            </a:r>
            <a:r>
              <a:rPr lang="en-US" sz="1800" dirty="0" smtClean="0"/>
              <a:t>?”</a:t>
            </a:r>
          </a:p>
          <a:p>
            <a:pPr>
              <a:buNone/>
            </a:pPr>
            <a:r>
              <a:rPr lang="en-US" sz="1800" dirty="0" smtClean="0"/>
              <a:t>Ex: “Thank you for calling Frontier Supply Chain Solutions, my Name is Suzette, how can I help you?”</a:t>
            </a:r>
            <a:endParaRPr lang="en-CA" sz="1800" dirty="0"/>
          </a:p>
          <a:p>
            <a:pPr>
              <a:buNone/>
            </a:pPr>
            <a:endParaRPr lang="en-CA" u="sng" dirty="0" smtClean="0"/>
          </a:p>
        </p:txBody>
      </p:sp>
      <p:sp>
        <p:nvSpPr>
          <p:cNvPr id="4" name="Slide Number Placeholder 3"/>
          <p:cNvSpPr>
            <a:spLocks noGrp="1"/>
          </p:cNvSpPr>
          <p:nvPr>
            <p:ph type="sldNum" sz="quarter" idx="12"/>
          </p:nvPr>
        </p:nvSpPr>
        <p:spPr/>
        <p:txBody>
          <a:bodyPr/>
          <a:lstStyle/>
          <a:p>
            <a:fld id="{0A761993-0337-44FF-BD9A-C82FCFA64B56}" type="slidenum">
              <a:rPr lang="en-CA" smtClean="0"/>
              <a:pPr/>
              <a:t>4</a:t>
            </a:fld>
            <a:endParaRPr lang="en-CA"/>
          </a:p>
        </p:txBody>
      </p:sp>
      <p:pic>
        <p:nvPicPr>
          <p:cNvPr id="28674" name="Picture 2" descr="https://s-media-cache-ak0.pinimg.com/736x/7b/56/bf/7b56bf539e5f2ad82ec608e28d499d83.jpg">
            <a:hlinkClick r:id="rId4"/>
          </p:cNvPr>
          <p:cNvPicPr>
            <a:picLocks noChangeAspect="1" noChangeArrowheads="1"/>
          </p:cNvPicPr>
          <p:nvPr/>
        </p:nvPicPr>
        <p:blipFill>
          <a:blip r:embed="rId5" cstate="print"/>
          <a:srcRect/>
          <a:stretch>
            <a:fillRect/>
          </a:stretch>
        </p:blipFill>
        <p:spPr bwMode="auto">
          <a:xfrm>
            <a:off x="2411760" y="4797152"/>
            <a:ext cx="4466828" cy="1707151"/>
          </a:xfrm>
          <a:prstGeom prst="rect">
            <a:avLst/>
          </a:prstGeom>
          <a:noFill/>
        </p:spPr>
      </p:pic>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cstate="print"/>
          <a:srcRect/>
          <a:stretch>
            <a:fillRect/>
          </a:stretch>
        </p:blipFill>
        <p:spPr bwMode="auto">
          <a:xfrm>
            <a:off x="0" y="0"/>
            <a:ext cx="9144000" cy="1590675"/>
          </a:xfrm>
          <a:prstGeom prst="rect">
            <a:avLst/>
          </a:prstGeom>
          <a:noFill/>
          <a:ln w="9525">
            <a:noFill/>
            <a:miter lim="800000"/>
            <a:headEnd/>
            <a:tailEnd/>
          </a:ln>
        </p:spPr>
      </p:pic>
      <p:sp>
        <p:nvSpPr>
          <p:cNvPr id="3" name="Content Placeholder 2"/>
          <p:cNvSpPr>
            <a:spLocks noGrp="1"/>
          </p:cNvSpPr>
          <p:nvPr>
            <p:ph idx="1"/>
          </p:nvPr>
        </p:nvSpPr>
        <p:spPr>
          <a:xfrm>
            <a:off x="457200" y="476672"/>
            <a:ext cx="8229600" cy="2952328"/>
          </a:xfrm>
        </p:spPr>
        <p:txBody>
          <a:bodyPr>
            <a:normAutofit/>
          </a:bodyPr>
          <a:lstStyle/>
          <a:p>
            <a:pPr algn="ctr">
              <a:buNone/>
            </a:pPr>
            <a:r>
              <a:rPr lang="en-US" b="1" u="sng" dirty="0" smtClean="0"/>
              <a:t>What is the phone call about?</a:t>
            </a:r>
          </a:p>
          <a:p>
            <a:pPr algn="ctr">
              <a:buNone/>
            </a:pPr>
            <a:endParaRPr lang="en-CA" sz="2800" dirty="0"/>
          </a:p>
          <a:p>
            <a:pPr>
              <a:buNone/>
            </a:pPr>
            <a:r>
              <a:rPr lang="en-US" sz="2800" i="1" dirty="0"/>
              <a:t>The best way to complete a call is to decipher what the call is about at the beginning of your conversation.  The faster you figure out what they need, the more time you have on resolving their issue.</a:t>
            </a:r>
            <a:endParaRPr lang="en-CA" sz="2800" dirty="0"/>
          </a:p>
          <a:p>
            <a:pPr algn="ctr">
              <a:buNone/>
            </a:pPr>
            <a:endParaRPr lang="en-CA" b="1" u="sng" dirty="0"/>
          </a:p>
        </p:txBody>
      </p:sp>
      <p:sp>
        <p:nvSpPr>
          <p:cNvPr id="4" name="Slide Number Placeholder 3"/>
          <p:cNvSpPr>
            <a:spLocks noGrp="1"/>
          </p:cNvSpPr>
          <p:nvPr>
            <p:ph type="sldNum" sz="quarter" idx="12"/>
          </p:nvPr>
        </p:nvSpPr>
        <p:spPr/>
        <p:txBody>
          <a:bodyPr/>
          <a:lstStyle/>
          <a:p>
            <a:fld id="{0A761993-0337-44FF-BD9A-C82FCFA64B56}" type="slidenum">
              <a:rPr lang="en-CA" smtClean="0"/>
              <a:pPr/>
              <a:t>5</a:t>
            </a:fld>
            <a:endParaRPr lang="en-CA"/>
          </a:p>
        </p:txBody>
      </p:sp>
      <p:sp>
        <p:nvSpPr>
          <p:cNvPr id="27650" name="AutoShape 2" descr="data:image/jpeg;base64,/9j/4AAQSkZJRgABAQAAAQABAAD/2wCEAAkGBxQTEhQUExQUFRQXGBUWFRUVFxQVFhcUFhQXFhcUFRUYHCggGBolHBUYITEhJSksLi4vFx8zODMsNygtLisBCgoKDg0OGxAQGywmICQsLDQsLDQsLCwsLCwsLCwsLCwvLCwsLCwsLCwsLCwsLCwsLC0sLCwsLCwsLCwsLCwsLP/AABEIAQMAwgMBEQACEQEDEQH/xAAbAAEAAQUBAAAAAAAAAAAAAAAAAgEDBAUGB//EAEIQAAIBAgMFBgMFBQYGAwAAAAECAAMRBBIhBQYxQVEiYXGBkaETMrEHQnLB8FKCotHhFCMzYrLCQ1NjktLxFRck/8QAGgEBAAIDAQAAAAAAAAAAAAAAAAMEAQIFBv/EADIRAQACAgAEAggGAwEBAQAAAAABAgMRBBIhMQVBEyJRYXGBsdEykaHB4fAUI0IV8VL/2gAMAwEAAhEDEQA/APcYCAgULWgVgICAgICAgICAgICAgICAgIFCYAGBWAgICBQmBbB1gXYCAgICAgDAjcwAPWBKAgICAgICAgW2N/CBMQKwEBAoTAtmBNVgSgICAgICBFuIgNOcChOkCQgVgICAgICBbY38IFUWBOAgIAwLVz/SBNVtAlAQEBAQECLsALk2EDHfFjkCfaA/tfVTAv03B1BvAnAQEBAQEC2zQKqsCcBAQEBAoFgVgICAgIFrFVgiljygWsJjVen8TgBmufwkg/SBrmxBqNc8OQ6D+cDIpwLsC2xsbjQwM3D1swv5Ed8C7AQEBAQKFYFYCAgICAgICAgICAgYO3D/AHD6E6CwHEnMLe8DmMLjahpAFRTGbKafaDD7wupFtet+MDYYepAzEqQLoeBR3gNn1bVLftD3Gv0vA2sBAQEBAQEBAQEBAQEBAQEBAQNXvLRd6DBCVIsSV42HG3hx8oHn2H2hUNQJVN2VT2uuo19IHQ4evAzadeBeFaAatAps6peun73+kwOigICAgICAgICAgICAgICAgICAgeYbyUL4ymtEAFqgQDlqcp8uJgTpVypKtcEGxB4gjiDAzqWLgZC4qBF8ZA3G69AnNVPA9lO8X7R9QB5GB0EBAQEBAQEBAQEBAQEBAQEBAQLGOr5KbN0GnidB7kQOJ2bQDY2kxOlMO5J4WCFQSfFhAb24vDu2akS1XgzKP7th/mPM9CLwNAmKI43EC4MZ3wL9C7nXQQO32Ri2VFVtVAAFhYgDhw4wNyrX1ECsBAQEBAQEBAQEBAQEBAQEBA123qLtRIQXIINuZA4gd/PygcLXoCo1zy5d9+Y8oFBRBOVFLN0UFj6CAx+y6tOn8R0yqSF1IzXN7aDhw5wMWjSgZ9EZdYGw2dthW04W0gdDgcZb8J9u+BtgYCAgICAgICAgICAgRzHpAqpgVgICAgYlfZlJ2zNTUnmbcfHr5wMijRVRZVCjooAHoIGm3yS+FbuZD/GB+cDi6CwNnh6emv6tA0+2sFkdaqkqLjPb9m+pt4QN8TUw7hKouD8rj5WHd390Dp9l17ix8R/KBsICAgIES3SADQJQEBAQInjAd8ChMCcBAQEBAQNLvc3/AOc97IPe/wCUDmMNR4cD+v1rA2CUvT9awLG06IZCO6B0r4f42FUfeKIy9zhQQfX6wMfZlXso3h76fnA3cBAQItAAQKEwJLArAQECLDnAobQJAQKwEBAQEChMDmd6ser0gtNgxDg9nXQK19eHSBo8LjBbkP19IGemJFuMCFaqCDA63ZY/uaX4E/0iBgNRytUXlfMvg2v1v6QNvTa4B6gGBKAgUYQIk+sCoECUBAQEBApaBWAgajam8uGoEh6gLD7q9pvA24edppbJWveVrDwebN+GvRzuK+0emPkou34mCfQGQzxNfKF+nguWfxWiP1YFT7Sn5UE83J/ITH+T7kv/AIvtv+n8rf8A9l1f+TT9Wj/I9x/40f8A6dRQxT4hFaoAtwDkBNgTrr1Msx26uJkiItMVncMXGUUF7zLRx+2cRTpsLNYk9fc25TEzpvSk2nUM3ZNH4h7NRaii2qFrXPI5lBv5RE7L1ms6l0dTD5EOg4dJlo6uitlUdAB6CBhbQ0de9W/hI/8AKAoVyvev08DAz1a4uIFYCBS0CsBAQEBAQECzi8UlJGeowVVFyT+uPdMTMRG5bUpa9orWOsvMt5N9alYlKV6dPu+dh/mPIdw95TyZ5npD0nB+FVpHNk6z+jlWBMrzt2I5Y6IZRGmZvBlEzppNxKYJHiB6zaI6osmTVZl67gvlE6TxDzb7Ttr1qddKdNsoKZiRxvmI5+Er5sk1nUOv4bwdM9ZtbylxlLBvUOY1GZuZLGVpyWl244PBjjUw9T+zTZ5p4a7alnZtddL5R7LLmHfL1eb8R5IzzFO0adBvPiRTw9V+im3jbQes3vOqzKvw+P0mWtPbMPM8LtmuoGStVU9A7D2vKEZJjzerycHit3rH5Oh2JvTVdaorVMxRCaeaw1sb3IsTwXnLOPJMxO3F43hKUvTljpM6n9P5bnAbezYVa7C2WplZQSRlZshvmuSO0Oc3rk3XmlWzcHy55xUny3HyjenR4HHpSOSo4VDbIzGwIPAXPPiPISSZiO6nSlrzqsbbpWBFwbjkRMtZ6KwEBAQEBAQEDk9998P7EuWmoeqVLWJOVRY2JtxJIOnd6w5cvJ0ju6XA8B/kRN7TqsfnLgNq71V8WiioVy3zKEBUWsAM1ybka+srXyWtGpdvheCxYrc1P1axRIXRlUzZpKjCZ0imy2b8piehT1pYJr1lZMwXLmUad7CKzO2+fHT0dteyfo9twfyzpvDPL/tSy/2hLnXJp4ZjKfE94ek8D3yW+P7OU2ficpt10HiZXq7OaN12912Dhfh0kXooHtOnEajTwuS/Pebe2XK/artHLRSkDrUcE/hTU++WQcTbVde11vBMPPnm89qx+s9PptxGAfTWx8ZTh6LJOp6LlXDhuHZbu4Hym2kHNO+rZrtIrhBh7cWu7DgbNmFufT0kk5P9fKqU4WZ4uc++nlHy0vbS2pUrpSDLYUwRcE9om2pHLh7maZcs30scBwNOHtad73+kI7N2xWoG9Koy9wPZPip0PpNK5LV7Ss5+CxZvxVdvsLf0MQuIAX/qLe37y8vEekt4+IifxODxXg1qeti6+52tKoGAZSCCLgg3BHUGWXEmJidSnDBAQEBAQPJPtewLiurjhUpgA8syE3Xv0I/7pVzV9bbueG5Z9Fyx3ifq5dEtYdAB6CVpdzF2XlmEspkTKOXP7exTZsqtlAGtuvT+kzE9WmTHM49x3bHY2GyUlvxPaNzcgnv8LTFp3LODHOOmp7tjRwbViKai5JXyswNz0tNqRudIuLyRjxza3v8Ao9Xw6gLxnReNeUfagt8VTJvb4ZGnUOf5iVs/JuOZ2fDJ4iKW9DG431abdLZwq4uityQGzkEck7X1AmmPHSbRMStcVxvEVxWreutxrfxe60VssuPOPGPtGx7VcYwAJWmAg4HtcW9yB+7KeetrTvyh6LwnLix4+WZ9a0//ABqsNg65FxYd0q9Xf1SPxL3x6lJgKoFj6+UzFp31a2xVmN1bNTmFwZv3VNa6Sv0K5XhNU0dYXjkfj2T1HDzHKYmElbzHvWKlIrx9RwmvZNuLOg3V3mfDMFa7USe0vHL/AJk7+7nLGLNy9J7OT4h4dXPHNXpb6/F6rh6yuqspDKwBBHAg85eid9YeTtWazNZ7wuTLUgICBSBqt5dlpiKDo41AzIRa6uuoIPK9rHqCZresWjUp+HzWxZItV4kJzp6PY01PWPyXFaYSTtTE1CFJUEnuBPsJlpEbnUucbDs9RQ2lzwJ16nTraawntG3Tj9dPOZhFadQ9A2GMLRQAVqVzqzF0BJ9eE6FIrWNRLyXFX4jPfmtWfdGp6f3zW9sb10KeiN8Q9Kdj/EbD3i2SsNMfBZrz218f7twG8dVsW6sVCZQQBmudTe50tKea3pJek8NwTwlJiZ3Mth9nmz/h4lmOvYyjTqwP+2b8NXVplV8czzbHWmvP6R/L1IubWtLrzTxDaOyKlPE1VqDtF2a+tiHYsGHjf9WnOyTeJmsvZ8HTBbHXLSPL9fNtqC2HdNFiZ3LXby0PiNRUNlJGh8DqPS8RrmiJYyReMFppOpidsQUnT5TfqD+Umth1G6ufh8Ri1uTNHzhnYTFCot+chidujNOSfcykMMsmm3LlMNlqrRtqPSY0ki2+ku3+zbbBu2HY6avT7v2l/P1lvhr/APLznjXC6mMsfCf2+zv5bcAgIESYESYEGgeM7y7EfC1crfIxJpt+0o5HoRcXlHJSay9RwfE1zU6d47takjXdsHbNc5QLnj1mtkuCNzMywdi071C37I9z/S8xCS0t4Zsjle2XRDVQMubsuwS4GdhayknS2smwxE26uT4llvTFuvnK/jMGFRHIyszVQVso+WoQCApIAtYcT58TtnrEamEfhOW+TmrfrrzbnA4JHwLZLmsSwsq1GOe5yqShGS4tZmOUcTfhJcOuRQ8Ti8cRMz8vh7mqp4pqGIPwbN2soHEHXhceeshrblvMVdLNijLw1bZp1MR3/vtbjFb64qm2U0qQI1N1qare11YkA6keo4XEmve9Y3pzuG4bh81uWLTv5fy0228c+JdXfLoLAoCt1JuL3J1BuCOXmJUyXm87l6HheHpw1NU31779rFQGaLMtVvE5BpEcRm+omlp6wsY43S0S1K7UIVx97l531lyt/Uecz8L/AL9R2ZuxW5d0qR3ehvHqQ3iH1myFfQzDZcBmWF/YOI+Fi6TcAHW/4WNm9iZtinV4V+Op6Th7R7ntM6TxRAQIGBBjAsVKtoHiG9WOqYms73Ny2VVv8qk2poF6njfhxlKd2s9NSK8PhiI8o6++fN0W7e5wCg1nZz+zchRoNO/hxliMVfNxr+IZpndZ1DoBung+LUVb8RdvYm0z6KnsY/z+J1+Ofo5HemlSTEGnRRKaoqghFVRmPaJNhqbEekq59c2od7wyLTh57zMzMz39nZc2LsxKlGs5dFZSqguwVVBsbkkEAm5AJB4STBSsx1VPFeIzY8kVrMxGvJrcRhsrqFz3sjKDpUBZQ1iF+9rwEivHJfVV3hrxn4aLZta67326ebeUN3sTXsajG/ACxcgdDlsq+s39Fe/W0qX/AKODBE1wU6e3t95+jJqbl1lBIcg96MBboWVjYeImfQTHaWkeMbn16RP997QYjBVMPURnUaNddRlcWIOVuHAnjaaVicdomVvJmx8ZitSk9foY7FFs5LLUz6KchQ00DhhT+Yqe8jU6X4CTZctZrqFHgeBy1zc141EfqxaRA48Ofd3/AM+7wEp+b0cROtf3++z3/GUrWNukyxDUbx/8P978pFbut4Pwy5k/P5H8pL/woTERn6+xs8ESpBGoH61kW+roRX1dOkpNcXkioyFMwyq1SGVKVIm55kafmfLjbnNohDktHy83uGCUimgPEKoPjYXnSjs8TeYm0zC9MtSBEwLTwMDFQPE95sO1CsQBYLqpAscozN2TzF1B15mUrxNbPTcPkpnxbn5tlhPtAqopVqSMVzC92W5QC5tr15SSM0+alfwym/VmWdhN/nqFD8NUT4lNXJubU6qnLrcaggk+E29Kinw+I3ETudRMfn1ac1GqOWbtO59WPQSp1tb4vQxyYMXXpWsMmnUq0GJVip+UldQbHVSeBIPLkZtMXxyhpk4bja676+Uur3L2R8QmtUuWa5ueNiSND1ax16W4Xk+Gm/WlxvE+I9b0FOla+Xv/AI+rvUUAAAAAcANBLLkpZ4Gt2xsWnWRgVuDxA6j7w6MOomlqxMN8eS1LRas6mHmVHZhTEijU1TOAW5FSLq1+V9B5mVK11fU9npL8T6XhJyU6W1+Xt+8M3a2yFX+1NmJFNqSrcKACyByq5QLraoBrc6cZPmrWaTLl+G8RlrnrWJmYnv8Af5NC5+U8yLHxXS/iVKnzlJ6jtMx/erWbaw5c0wvHtenZmlo3KxjvFKTM+5h4vYoCaave9+v+USeKerpyr8R/ui09mDQJXhcGQS69NTDo8MeyD3ctPpN4hUted6lkhh0PrGmeaPYuKo4sNPE+pty0PLWZiPa0tk8qs7A0jUrU6aC7Mw5W0/aNvlIF7ySsbnUKee3Ljm1p6Q9lAl95NWAgRMCzUPpAxqyQOZ3g2KlYWZQZiYie7fHkvjndZ1LiMRuegbX4mhvo3dbmDxGhkfoarceI5vd+TExexaFELlFQvyLuTYDu0Gl7DpeRZorWNR5r/ht8ufJzW7V+s+X7p7LxXwqqVLZsjXI6ixBt32MgrbltEutnw+nw2p7Ww2riKRS1Ni1yDbIyZQuc3a5Oao2cAkWByCS5stbV1Dn+G8Dlw5Zvk6dNfF6Pu1TC0VA7vZQPylmkahwMtpteZn2y283RqNAmhgec/aAuV0A0HbU94BBUeHaMqcR5O74LO7Wj4S5itjKjqFZ3ZRwDMSB6yvNrTGpl26cPipbmrWIlYY6D8V/Vbf7ZiG9u/wAv3/lO3A+P5TMd2uT8K1WEliVHLTcMGthFbiLHqOMWrEs4M18fbsv4dCoA0PsZpy6WJyxad6dFsndjEV0+IgTLe3aa2o6jpN64bWjcKmXxHDjty23tvMJuHVYdt6aA2PZzPY8NAbDhw10kkYJ81O/i1I/DEz+n3dbsHdyjhQSgLOfmqPqx7u4dw95PTHFezmcTxmTPPrdvZHZuJuqkBAiYFspAtVRAwa9OBrMXSUAs1gACSTyA4mJnTNazaYiO8vNdpYr4tRntYcFHRRw8+fnOde/Pbb2PC8PGDFFPPz+LFVrX7tZrKek927x+wKlNKZ0JYEkX1AVczEDLwGguSNSOoli3Dxy7hxsPi9rZuW1Y5ZnXvh2u5u0A9JRfWwHmoCn2AP70lw23Vy+Pwziz2j5x8JdODJlNWAuBrA8x35xYeqgHIM5/fYZQe+y+8pZ53MQ9D4LjmIvf4R9/2c3K7uIMdQPH+n1mYaW7rw4RBPZBhN4lBaqyVm21ea6lOmIbeT1rdFAuGpL1GY+LEt9CPSXKRqsPM8Vfmy2l0KmboEoCAgIFDAi0CxUgYdUwOE302zc/AQ6D/EPU8k8uJ8pVz5P+Yd/wng9f77/L7/ZyZErO4t847wi3y223SbeqCmUIUnJ8MVDfOKfHLxt59wvewknp7culSfC8PpfSRvvvXls2Rjnw7AkHI1iRcZrcnUdePHQ8JmnPj6zHRHxVcHG+pS0c8dvt7/k9B2bt5HW97jqtyPMcVPjLdckWedy4b4rct41LO/8Alqf7YPcNT6DWbbhHpot4d5FRSPRPvv8AiH3E8dTwt1iyZYrC3wvB5M9tVjp5z5R/fY8/xVR2Yu98z9q5BAIOgy92lh4SlaZmdy9Xw9MdKcmP/np8/f71q81TLVPW7dfpymyLe5X1OhmEkBmUcwtlZtEo7VTpJcqo+8QPLmfSb1jcxCpnv6Ok2nyh6bsqtoJeeWdDh6kDJBgSgICBQwINAx6sDR7w474NCpUHECy/iY5R7maXty1mVjhMPps1aT2nv8HlRN9TqTqSeZPMznvZxMRGoBMCLrMo7RtRdQQelv6TMx5lLb9WXSYrH0qoNQlQcmX4fbzA/DKhAlshsxZviXvZitpanNWaOBj8Nz4+IrqOkT38tNXs/DOwqOpZfhLmZl0NtTYG4t8p5yDFjm3np0/EOLrgiK2rzb8p7furWx9cXDVXtdhdajEHKxUkMDqLiMnPSdTJwdeF4inPWke+NJVdmuqGoADkp069QsdMtVmygCxzGyMTc9Bz0ljh4mN76qOTxa1bzTl9WOnv/hvcQoxlHsgLWpaFeh4Ffwm2h7prevpK9O8I8GSeAz+t1pbz93lPxj93M1dlValOrYFMvZLMLDMOKm50GliwvxHfaGuO0xM9nWzeI4qXrWvrb9nsn9/cxMKmVQOc1iNQtzO52yV/9w2hS3KIYsGZazDL2RRLVb9Pqf0ZZwV67cPxXJqkUjz/AGd9syibCWnCdDhlgZiwJQKwEBAgwgY1UQOW3yplsO6jicpH7rA29ppkrzVmIWuCy1xZq3t2+7zJjY2Oh6HSUZrMd3qceal+tZiVQ81SbTVv1+UEyi/t9JsjmGWcBWChjTcqQCCBm0IuPlvyPOJpPfSKnHYd8s2j6fXovbI2w2Hdiv3hZlJynS9iCRoRc8jximSaSzxPDY+LpGp7dp7qbRxvxWBCZFAsFzFzckszMx1YkkkmMmTnnbbguEjhqTWJ3uUqW1SqqrKr5AAhJcEKpzIrqpAqqp1AYG03pmtEaVuI8NwZMnPMzG+8MXB7RenUFROPO/BgeIPcZrXcTtLxFKZqej10+jO2zttsQbC60x92+pPVjz8Jte+0PBcDXD1nrPt+zWgSF1NJiGUqnUeB8YPiiJmGl+kOv3X2b2AxGra+XL2l/FXVXkuPy+kzT7ujssHhrSRTbKmkC6IFYCAgIFCIFtlga7H4IOLEXgcTtrctalyCR7wzEzHWHLYncnEJ/h1Ljof6yOcVZXMfiGennv4tZiMHi6fzUrgdL/leRzw/slcx+Lz/AN1/JijaNvmRl8rj2kU4bQuU8SwX7zp22x9+MMKaowYWCgnQ6hQvDQ8pLXJyxqYc3JwM5LTbHaJ3LcrtXBVxYvTN+Tix/iE356WV7cLxGKd8s/L+FH3Xw1TVVt302I9gbTHoaT2K8bxFOnN+fX6sHFbkgAlapHDRlB4m3K3WaWweyVqnito/FWJ/T7/RyWWVnfiOm01mEteiQmG21TAqvSYbQu4ajnZVHMgeF5JSu5VOKy+jpMz5PT9l4awAHAAD0nReOmdzuW7opDDIAgVgICAgICAtAgyQLL4eBjVMGDygYdbZoPKBqsbu+j/MgPlA5zHbjUjwFoGhxW4jL/hsR5kTSaVnvCxTis1Pw2n6/VgHY2Mo6ozeWn0tNPQx5LMeJZJ6XrFmRS3nx9LR7sOja8NeYv7zHJeO0npuEv8AipMfCf79GqXaa/eDL4g/lIJxWjydnHx+C3a359PqyqOKVuDA+cj0txesxuJX/iTDaJVDwztIPDO3Q7pYXPVzcl+p0+l5Y4evm43jGXURSPN6Rg6ektvPtgggTgICAgICAgRzCBUGBWBS0CJSBbaiIFl8KIFh8COkDHfZo6QMWrsdTxUekDWYzdWk97019P5QNJjfs9ot8t194mNs1tNesTppsRuBVX/DqHw1EjnFWfJapxuena37tdW3fxtPkGHhf6TSeHr5LVPFssfiiJ/T7qYfCVibMlj5/wApp/jz7ViPGK+dZ/N6Xunso06Qv8x1MnpTljTl8VxE58k3/J1dFJurMgCALQAMCsBAQECJgIFDpAnAQEBAQKWgUKQLbqIEBQvAkcOIZW2wggW2wA6QwoNmr0EDKp4cCBdAgGMCIECtoFVMCsBAQInjAEQAECUBAQEBAQIM8CgEC4ICAgICAgIEXgPCAAgSgICAgIEQsCUBAQEBAQEC3k9IFwCAgICAgICAgIEcsCUBAQEBAQEBAQEBAQEBAQEBAQEBAQEBAQEBAQEBA//Z">
            <a:hlinkClick r:id="rId4"/>
          </p:cNvPr>
          <p:cNvSpPr>
            <a:spLocks noChangeAspect="1" noChangeArrowheads="1"/>
          </p:cNvSpPr>
          <p:nvPr/>
        </p:nvSpPr>
        <p:spPr bwMode="auto">
          <a:xfrm>
            <a:off x="120650" y="-1790700"/>
            <a:ext cx="2809875" cy="3743325"/>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27652" name="AutoShape 4" descr="data:image/jpeg;base64,/9j/4AAQSkZJRgABAQAAAQABAAD/2wCEAAkGBxQTEhQUExQUFRQXGBUWFRUVFxQVFhcUFhQXFhcUFRUYHCggGBolHBUYITEhJSksLi4vFx8zODMsNygtLisBCgoKDg0OGxAQGywmICQsLDQsLDQsLCwsLCwsLCwsLCwvLCwsLCwsLCwsLCwsLCwsLC0sLCwsLCwsLCwsLCwsLP/AABEIAQMAwgMBEQACEQEDEQH/xAAbAAEAAQUBAAAAAAAAAAAAAAAAAgEDBAUGB//EAEIQAAIBAgMFBgMFBQYGAwAAAAECAAMRBBIhBQYxQVEiYXGBkaETMrEHQnLB8FKCotHhFCMzYrLCQ1NjktLxFRck/8QAGgEBAAIDAQAAAAAAAAAAAAAAAAMEAQIFBv/EADIRAQACAgAEAggGAwEBAQAAAAABAgMRBBIhMQVBEyJRYXGBsdEykaHB4fAUI0IV8VL/2gAMAwEAAhEDEQA/APcYCAgULWgVgICAgICAgICAgICAgICAgIFCYAGBWAgICBQmBbB1gXYCAgICAgDAjcwAPWBKAgICAgICAgW2N/CBMQKwEBAoTAtmBNVgSgICAgICBFuIgNOcChOkCQgVgICAgICBbY38IFUWBOAgIAwLVz/SBNVtAlAQEBAQECLsALk2EDHfFjkCfaA/tfVTAv03B1BvAnAQEBAQEC2zQKqsCcBAQEBAoFgVgICAgIFrFVgiljygWsJjVen8TgBmufwkg/SBrmxBqNc8OQ6D+cDIpwLsC2xsbjQwM3D1swv5Ed8C7AQEBAQKFYFYCAgICAgICAgICAgYO3D/AHD6E6CwHEnMLe8DmMLjahpAFRTGbKafaDD7wupFtet+MDYYepAzEqQLoeBR3gNn1bVLftD3Gv0vA2sBAQEBAQEBAQEBAQEBAQEBAQNXvLRd6DBCVIsSV42HG3hx8oHn2H2hUNQJVN2VT2uuo19IHQ4evAzadeBeFaAatAps6peun73+kwOigICAgICAgICAgICAgICAgICAgeYbyUL4ymtEAFqgQDlqcp8uJgTpVypKtcEGxB4gjiDAzqWLgZC4qBF8ZA3G69AnNVPA9lO8X7R9QB5GB0EBAQEBAQEBAQEBAQEBAQEBAQLGOr5KbN0GnidB7kQOJ2bQDY2kxOlMO5J4WCFQSfFhAb24vDu2akS1XgzKP7th/mPM9CLwNAmKI43EC4MZ3wL9C7nXQQO32Ri2VFVtVAAFhYgDhw4wNyrX1ECsBAQEBAQEBAQEBAQEBAQEBA123qLtRIQXIINuZA4gd/PygcLXoCo1zy5d9+Y8oFBRBOVFLN0UFj6CAx+y6tOn8R0yqSF1IzXN7aDhw5wMWjSgZ9EZdYGw2dthW04W0gdDgcZb8J9u+BtgYCAgICAgICAgICAgRzHpAqpgVgICAgYlfZlJ2zNTUnmbcfHr5wMijRVRZVCjooAHoIGm3yS+FbuZD/GB+cDi6CwNnh6emv6tA0+2sFkdaqkqLjPb9m+pt4QN8TUw7hKouD8rj5WHd390Dp9l17ix8R/KBsICAgIES3SADQJQEBAQInjAd8ChMCcBAQEBAQNLvc3/AOc97IPe/wCUDmMNR4cD+v1rA2CUvT9awLG06IZCO6B0r4f42FUfeKIy9zhQQfX6wMfZlXso3h76fnA3cBAQItAAQKEwJLArAQECLDnAobQJAQKwEBAQEChMDmd6ser0gtNgxDg9nXQK19eHSBo8LjBbkP19IGemJFuMCFaqCDA63ZY/uaX4E/0iBgNRytUXlfMvg2v1v6QNvTa4B6gGBKAgUYQIk+sCoECUBAQEBApaBWAgajam8uGoEh6gLD7q9pvA24edppbJWveVrDwebN+GvRzuK+0emPkou34mCfQGQzxNfKF+nguWfxWiP1YFT7Sn5UE83J/ITH+T7kv/AIvtv+n8rf8A9l1f+TT9Wj/I9x/40f8A6dRQxT4hFaoAtwDkBNgTrr1Msx26uJkiItMVncMXGUUF7zLRx+2cRTpsLNYk9fc25TEzpvSk2nUM3ZNH4h7NRaii2qFrXPI5lBv5RE7L1ms6l0dTD5EOg4dJlo6uitlUdAB6CBhbQ0de9W/hI/8AKAoVyvev08DAz1a4uIFYCBS0CsBAQEBAQECzi8UlJGeowVVFyT+uPdMTMRG5bUpa9orWOsvMt5N9alYlKV6dPu+dh/mPIdw95TyZ5npD0nB+FVpHNk6z+jlWBMrzt2I5Y6IZRGmZvBlEzppNxKYJHiB6zaI6osmTVZl67gvlE6TxDzb7Ttr1qddKdNsoKZiRxvmI5+Er5sk1nUOv4bwdM9ZtbylxlLBvUOY1GZuZLGVpyWl244PBjjUw9T+zTZ5p4a7alnZtddL5R7LLmHfL1eb8R5IzzFO0adBvPiRTw9V+im3jbQes3vOqzKvw+P0mWtPbMPM8LtmuoGStVU9A7D2vKEZJjzerycHit3rH5Oh2JvTVdaorVMxRCaeaw1sb3IsTwXnLOPJMxO3F43hKUvTljpM6n9P5bnAbezYVa7C2WplZQSRlZshvmuSO0Oc3rk3XmlWzcHy55xUny3HyjenR4HHpSOSo4VDbIzGwIPAXPPiPISSZiO6nSlrzqsbbpWBFwbjkRMtZ6KwEBAQEBAQEDk9998P7EuWmoeqVLWJOVRY2JtxJIOnd6w5cvJ0ju6XA8B/kRN7TqsfnLgNq71V8WiioVy3zKEBUWsAM1ybka+srXyWtGpdvheCxYrc1P1axRIXRlUzZpKjCZ0imy2b8piehT1pYJr1lZMwXLmUad7CKzO2+fHT0dteyfo9twfyzpvDPL/tSy/2hLnXJp4ZjKfE94ek8D3yW+P7OU2ficpt10HiZXq7OaN12912Dhfh0kXooHtOnEajTwuS/Pebe2XK/artHLRSkDrUcE/hTU++WQcTbVde11vBMPPnm89qx+s9PptxGAfTWx8ZTh6LJOp6LlXDhuHZbu4Hym2kHNO+rZrtIrhBh7cWu7DgbNmFufT0kk5P9fKqU4WZ4uc++nlHy0vbS2pUrpSDLYUwRcE9om2pHLh7maZcs30scBwNOHtad73+kI7N2xWoG9Koy9wPZPip0PpNK5LV7Ss5+CxZvxVdvsLf0MQuIAX/qLe37y8vEekt4+IifxODxXg1qeti6+52tKoGAZSCCLgg3BHUGWXEmJidSnDBAQEBAQPJPtewLiurjhUpgA8syE3Xv0I/7pVzV9bbueG5Z9Fyx3ifq5dEtYdAB6CVpdzF2XlmEspkTKOXP7exTZsqtlAGtuvT+kzE9WmTHM49x3bHY2GyUlvxPaNzcgnv8LTFp3LODHOOmp7tjRwbViKai5JXyswNz0tNqRudIuLyRjxza3v8Ao9Xw6gLxnReNeUfagt8VTJvb4ZGnUOf5iVs/JuOZ2fDJ4iKW9DG431abdLZwq4uityQGzkEck7X1AmmPHSbRMStcVxvEVxWreutxrfxe60VssuPOPGPtGx7VcYwAJWmAg4HtcW9yB+7KeetrTvyh6LwnLix4+WZ9a0//ABqsNg65FxYd0q9Xf1SPxL3x6lJgKoFj6+UzFp31a2xVmN1bNTmFwZv3VNa6Sv0K5XhNU0dYXjkfj2T1HDzHKYmElbzHvWKlIrx9RwmvZNuLOg3V3mfDMFa7USe0vHL/AJk7+7nLGLNy9J7OT4h4dXPHNXpb6/F6rh6yuqspDKwBBHAg85eid9YeTtWazNZ7wuTLUgICBSBqt5dlpiKDo41AzIRa6uuoIPK9rHqCZresWjUp+HzWxZItV4kJzp6PY01PWPyXFaYSTtTE1CFJUEnuBPsJlpEbnUucbDs9RQ2lzwJ16nTraawntG3Tj9dPOZhFadQ9A2GMLRQAVqVzqzF0BJ9eE6FIrWNRLyXFX4jPfmtWfdGp6f3zW9sb10KeiN8Q9Kdj/EbD3i2SsNMfBZrz218f7twG8dVsW6sVCZQQBmudTe50tKea3pJek8NwTwlJiZ3Mth9nmz/h4lmOvYyjTqwP+2b8NXVplV8czzbHWmvP6R/L1IubWtLrzTxDaOyKlPE1VqDtF2a+tiHYsGHjf9WnOyTeJmsvZ8HTBbHXLSPL9fNtqC2HdNFiZ3LXby0PiNRUNlJGh8DqPS8RrmiJYyReMFppOpidsQUnT5TfqD+Umth1G6ufh8Ri1uTNHzhnYTFCot+chidujNOSfcykMMsmm3LlMNlqrRtqPSY0ki2+ku3+zbbBu2HY6avT7v2l/P1lvhr/APLznjXC6mMsfCf2+zv5bcAgIESYESYEGgeM7y7EfC1crfIxJpt+0o5HoRcXlHJSay9RwfE1zU6d47takjXdsHbNc5QLnj1mtkuCNzMywdi071C37I9z/S8xCS0t4Zsjle2XRDVQMubsuwS4GdhayknS2smwxE26uT4llvTFuvnK/jMGFRHIyszVQVso+WoQCApIAtYcT58TtnrEamEfhOW+TmrfrrzbnA4JHwLZLmsSwsq1GOe5yqShGS4tZmOUcTfhJcOuRQ8Ti8cRMz8vh7mqp4pqGIPwbN2soHEHXhceeshrblvMVdLNijLw1bZp1MR3/vtbjFb64qm2U0qQI1N1qare11YkA6keo4XEmve9Y3pzuG4bh81uWLTv5fy0228c+JdXfLoLAoCt1JuL3J1BuCOXmJUyXm87l6HheHpw1NU31779rFQGaLMtVvE5BpEcRm+omlp6wsY43S0S1K7UIVx97l531lyt/Uecz8L/AL9R2ZuxW5d0qR3ehvHqQ3iH1myFfQzDZcBmWF/YOI+Fi6TcAHW/4WNm9iZtinV4V+Op6Th7R7ntM6TxRAQIGBBjAsVKtoHiG9WOqYms73Ny2VVv8qk2poF6njfhxlKd2s9NSK8PhiI8o6++fN0W7e5wCg1nZz+zchRoNO/hxliMVfNxr+IZpndZ1DoBung+LUVb8RdvYm0z6KnsY/z+J1+Ofo5HemlSTEGnRRKaoqghFVRmPaJNhqbEekq59c2od7wyLTh57zMzMz39nZc2LsxKlGs5dFZSqguwVVBsbkkEAm5AJB4STBSsx1VPFeIzY8kVrMxGvJrcRhsrqFz3sjKDpUBZQ1iF+9rwEivHJfVV3hrxn4aLZta67326ebeUN3sTXsajG/ACxcgdDlsq+s39Fe/W0qX/AKODBE1wU6e3t95+jJqbl1lBIcg96MBboWVjYeImfQTHaWkeMbn16RP997QYjBVMPURnUaNddRlcWIOVuHAnjaaVicdomVvJmx8ZitSk9foY7FFs5LLUz6KchQ00DhhT+Yqe8jU6X4CTZctZrqFHgeBy1zc141EfqxaRA48Ofd3/AM+7wEp+b0cROtf3++z3/GUrWNukyxDUbx/8P978pFbut4Pwy5k/P5H8pL/woTERn6+xs8ESpBGoH61kW+roRX1dOkpNcXkioyFMwyq1SGVKVIm55kafmfLjbnNohDktHy83uGCUimgPEKoPjYXnSjs8TeYm0zC9MtSBEwLTwMDFQPE95sO1CsQBYLqpAscozN2TzF1B15mUrxNbPTcPkpnxbn5tlhPtAqopVqSMVzC92W5QC5tr15SSM0+alfwym/VmWdhN/nqFD8NUT4lNXJubU6qnLrcaggk+E29Kinw+I3ETudRMfn1ac1GqOWbtO59WPQSp1tb4vQxyYMXXpWsMmnUq0GJVip+UldQbHVSeBIPLkZtMXxyhpk4bja676+Uur3L2R8QmtUuWa5ueNiSND1ax16W4Xk+Gm/WlxvE+I9b0FOla+Xv/AI+rvUUAAAAAcANBLLkpZ4Gt2xsWnWRgVuDxA6j7w6MOomlqxMN8eS1LRas6mHmVHZhTEijU1TOAW5FSLq1+V9B5mVK11fU9npL8T6XhJyU6W1+Xt+8M3a2yFX+1NmJFNqSrcKACyByq5QLraoBrc6cZPmrWaTLl+G8RlrnrWJmYnv8Af5NC5+U8yLHxXS/iVKnzlJ6jtMx/erWbaw5c0wvHtenZmlo3KxjvFKTM+5h4vYoCaave9+v+USeKerpyr8R/ui09mDQJXhcGQS69NTDo8MeyD3ctPpN4hUted6lkhh0PrGmeaPYuKo4sNPE+pty0PLWZiPa0tk8qs7A0jUrU6aC7Mw5W0/aNvlIF7ySsbnUKee3Ljm1p6Q9lAl95NWAgRMCzUPpAxqyQOZ3g2KlYWZQZiYie7fHkvjndZ1LiMRuegbX4mhvo3dbmDxGhkfoarceI5vd+TExexaFELlFQvyLuTYDu0Gl7DpeRZorWNR5r/ht8ufJzW7V+s+X7p7LxXwqqVLZsjXI6ixBt32MgrbltEutnw+nw2p7Ww2riKRS1Ni1yDbIyZQuc3a5Oao2cAkWByCS5stbV1Dn+G8Dlw5Zvk6dNfF6Pu1TC0VA7vZQPylmkahwMtpteZn2y283RqNAmhgec/aAuV0A0HbU94BBUeHaMqcR5O74LO7Wj4S5itjKjqFZ3ZRwDMSB6yvNrTGpl26cPipbmrWIlYY6D8V/Vbf7ZiG9u/wAv3/lO3A+P5TMd2uT8K1WEliVHLTcMGthFbiLHqOMWrEs4M18fbsv4dCoA0PsZpy6WJyxad6dFsndjEV0+IgTLe3aa2o6jpN64bWjcKmXxHDjty23tvMJuHVYdt6aA2PZzPY8NAbDhw10kkYJ81O/i1I/DEz+n3dbsHdyjhQSgLOfmqPqx7u4dw95PTHFezmcTxmTPPrdvZHZuJuqkBAiYFspAtVRAwa9OBrMXSUAs1gACSTyA4mJnTNazaYiO8vNdpYr4tRntYcFHRRw8+fnOde/Pbb2PC8PGDFFPPz+LFVrX7tZrKek927x+wKlNKZ0JYEkX1AVczEDLwGguSNSOoli3Dxy7hxsPi9rZuW1Y5ZnXvh2u5u0A9JRfWwHmoCn2AP70lw23Vy+Pwziz2j5x8JdODJlNWAuBrA8x35xYeqgHIM5/fYZQe+y+8pZ53MQ9D4LjmIvf4R9/2c3K7uIMdQPH+n1mYaW7rw4RBPZBhN4lBaqyVm21ea6lOmIbeT1rdFAuGpL1GY+LEt9CPSXKRqsPM8Vfmy2l0KmboEoCAgIFDAi0CxUgYdUwOE302zc/AQ6D/EPU8k8uJ8pVz5P+Yd/wng9f77/L7/ZyZErO4t847wi3y223SbeqCmUIUnJ8MVDfOKfHLxt59wvewknp7culSfC8PpfSRvvvXls2Rjnw7AkHI1iRcZrcnUdePHQ8JmnPj6zHRHxVcHG+pS0c8dvt7/k9B2bt5HW97jqtyPMcVPjLdckWedy4b4rct41LO/8Alqf7YPcNT6DWbbhHpot4d5FRSPRPvv8AiH3E8dTwt1iyZYrC3wvB5M9tVjp5z5R/fY8/xVR2Yu98z9q5BAIOgy92lh4SlaZmdy9Xw9MdKcmP/np8/f71q81TLVPW7dfpymyLe5X1OhmEkBmUcwtlZtEo7VTpJcqo+8QPLmfSb1jcxCpnv6Ok2nyh6bsqtoJeeWdDh6kDJBgSgICBQwINAx6sDR7w474NCpUHECy/iY5R7maXty1mVjhMPps1aT2nv8HlRN9TqTqSeZPMznvZxMRGoBMCLrMo7RtRdQQelv6TMx5lLb9WXSYrH0qoNQlQcmX4fbzA/DKhAlshsxZviXvZitpanNWaOBj8Nz4+IrqOkT38tNXs/DOwqOpZfhLmZl0NtTYG4t8p5yDFjm3np0/EOLrgiK2rzb8p7furWx9cXDVXtdhdajEHKxUkMDqLiMnPSdTJwdeF4inPWke+NJVdmuqGoADkp069QsdMtVmygCxzGyMTc9Bz0ljh4mN76qOTxa1bzTl9WOnv/hvcQoxlHsgLWpaFeh4Ffwm2h7prevpK9O8I8GSeAz+t1pbz93lPxj93M1dlValOrYFMvZLMLDMOKm50GliwvxHfaGuO0xM9nWzeI4qXrWvrb9nsn9/cxMKmVQOc1iNQtzO52yV/9w2hS3KIYsGZazDL2RRLVb9Pqf0ZZwV67cPxXJqkUjz/AGd9syibCWnCdDhlgZiwJQKwEBAgwgY1UQOW3yplsO6jicpH7rA29ppkrzVmIWuCy1xZq3t2+7zJjY2Oh6HSUZrMd3qceal+tZiVQ81SbTVv1+UEyi/t9JsjmGWcBWChjTcqQCCBm0IuPlvyPOJpPfSKnHYd8s2j6fXovbI2w2Hdiv3hZlJynS9iCRoRc8jximSaSzxPDY+LpGp7dp7qbRxvxWBCZFAsFzFzckszMx1YkkkmMmTnnbbguEjhqTWJ3uUqW1SqqrKr5AAhJcEKpzIrqpAqqp1AYG03pmtEaVuI8NwZMnPMzG+8MXB7RenUFROPO/BgeIPcZrXcTtLxFKZqej10+jO2zttsQbC60x92+pPVjz8Jte+0PBcDXD1nrPt+zWgSF1NJiGUqnUeB8YPiiJmGl+kOv3X2b2AxGra+XL2l/FXVXkuPy+kzT7ujssHhrSRTbKmkC6IFYCAgIFCIFtlga7H4IOLEXgcTtrctalyCR7wzEzHWHLYncnEJ/h1Ljof6yOcVZXMfiGennv4tZiMHi6fzUrgdL/leRzw/slcx+Lz/AN1/JijaNvmRl8rj2kU4bQuU8SwX7zp22x9+MMKaowYWCgnQ6hQvDQ8pLXJyxqYc3JwM5LTbHaJ3LcrtXBVxYvTN+Tix/iE356WV7cLxGKd8s/L+FH3Xw1TVVt302I9gbTHoaT2K8bxFOnN+fX6sHFbkgAlapHDRlB4m3K3WaWweyVqnito/FWJ/T7/RyWWVnfiOm01mEteiQmG21TAqvSYbQu4ajnZVHMgeF5JSu5VOKy+jpMz5PT9l4awAHAAD0nReOmdzuW7opDDIAgVgICAgICAtAgyQLL4eBjVMGDygYdbZoPKBqsbu+j/MgPlA5zHbjUjwFoGhxW4jL/hsR5kTSaVnvCxTis1Pw2n6/VgHY2Mo6ozeWn0tNPQx5LMeJZJ6XrFmRS3nx9LR7sOja8NeYv7zHJeO0npuEv8AipMfCf79GqXaa/eDL4g/lIJxWjydnHx+C3a359PqyqOKVuDA+cj0txesxuJX/iTDaJVDwztIPDO3Q7pYXPVzcl+p0+l5Y4evm43jGXURSPN6Rg6ektvPtgggTgICAgICAgRzCBUGBWBS0CJSBbaiIFl8KIFh8COkDHfZo6QMWrsdTxUekDWYzdWk97019P5QNJjfs9ot8t194mNs1tNesTppsRuBVX/DqHw1EjnFWfJapxuena37tdW3fxtPkGHhf6TSeHr5LVPFssfiiJ/T7qYfCVibMlj5/wApp/jz7ViPGK+dZ/N6Xunso06Qv8x1MnpTljTl8VxE58k3/J1dFJurMgCALQAMCsBAQECJgIFDpAnAQEBAQKWgUKQLbqIEBQvAkcOIZW2wggW2wA6QwoNmr0EDKp4cCBdAgGMCIECtoFVMCsBAQInjAEQAECUBAQEBAQIM8CgEC4ICAgICAgIEXgPCAAgSgICAgIEQsCUBAQEBAQEC3k9IFwCAgICAgICAgIEcsCUBAQEBAQEBAQEBAQEBAQEBAQEBAQEBAQEBAQEBA//Z">
            <a:hlinkClick r:id="rId4"/>
          </p:cNvPr>
          <p:cNvSpPr>
            <a:spLocks noChangeAspect="1" noChangeArrowheads="1"/>
          </p:cNvSpPr>
          <p:nvPr/>
        </p:nvSpPr>
        <p:spPr bwMode="auto">
          <a:xfrm>
            <a:off x="120650" y="-1790700"/>
            <a:ext cx="2809875" cy="3743325"/>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27654" name="AutoShape 6" descr="data:image/jpeg;base64,/9j/4AAQSkZJRgABAQAAAQABAAD/2wCEAAkGBxQTEhQUExQUFRQXGBUWFRUVFxQVFhcUFhQXFhcUFRUYHCggGBolHBUYITEhJSksLi4vFx8zODMsNygtLisBCgoKDg0OGxAQGywmICQsLDQsLDQsLCwsLCwsLCwsLCwvLCwsLCwsLCwsLCwsLCwsLC0sLCwsLCwsLCwsLCwsLP/AABEIAQMAwgMBEQACEQEDEQH/xAAbAAEAAQUBAAAAAAAAAAAAAAAAAgEDBAUGB//EAEIQAAIBAgMFBgMFBQYGAwAAAAECAAMRBBIhBQYxQVEiYXGBkaETMrEHQnLB8FKCotHhFCMzYrLCQ1NjktLxFRck/8QAGgEBAAIDAQAAAAAAAAAAAAAAAAMEAQIFBv/EADIRAQACAgAEAggGAwEBAQAAAAABAgMRBBIhMQVBEyJRYXGBsdEykaHB4fAUI0IV8VL/2gAMAwEAAhEDEQA/APcYCAgULWgVgICAgICAgICAgICAgICAgIFCYAGBWAgICBQmBbB1gXYCAgICAgDAjcwAPWBKAgICAgICAgW2N/CBMQKwEBAoTAtmBNVgSgICAgICBFuIgNOcChOkCQgVgICAgICBbY38IFUWBOAgIAwLVz/SBNVtAlAQEBAQECLsALk2EDHfFjkCfaA/tfVTAv03B1BvAnAQEBAQEC2zQKqsCcBAQEBAoFgVgICAgIFrFVgiljygWsJjVen8TgBmufwkg/SBrmxBqNc8OQ6D+cDIpwLsC2xsbjQwM3D1swv5Ed8C7AQEBAQKFYFYCAgICAgICAgICAgYO3D/AHD6E6CwHEnMLe8DmMLjahpAFRTGbKafaDD7wupFtet+MDYYepAzEqQLoeBR3gNn1bVLftD3Gv0vA2sBAQEBAQEBAQEBAQEBAQEBAQNXvLRd6DBCVIsSV42HG3hx8oHn2H2hUNQJVN2VT2uuo19IHQ4evAzadeBeFaAatAps6peun73+kwOigICAgICAgICAgICAgICAgICAgeYbyUL4ymtEAFqgQDlqcp8uJgTpVypKtcEGxB4gjiDAzqWLgZC4qBF8ZA3G69AnNVPA9lO8X7R9QB5GB0EBAQEBAQEBAQEBAQEBAQEBAQLGOr5KbN0GnidB7kQOJ2bQDY2kxOlMO5J4WCFQSfFhAb24vDu2akS1XgzKP7th/mPM9CLwNAmKI43EC4MZ3wL9C7nXQQO32Ri2VFVtVAAFhYgDhw4wNyrX1ECsBAQEBAQEBAQEBAQEBAQEBA123qLtRIQXIINuZA4gd/PygcLXoCo1zy5d9+Y8oFBRBOVFLN0UFj6CAx+y6tOn8R0yqSF1IzXN7aDhw5wMWjSgZ9EZdYGw2dthW04W0gdDgcZb8J9u+BtgYCAgICAgICAgICAgRzHpAqpgVgICAgYlfZlJ2zNTUnmbcfHr5wMijRVRZVCjooAHoIGm3yS+FbuZD/GB+cDi6CwNnh6emv6tA0+2sFkdaqkqLjPb9m+pt4QN8TUw7hKouD8rj5WHd390Dp9l17ix8R/KBsICAgIES3SADQJQEBAQInjAd8ChMCcBAQEBAQNLvc3/AOc97IPe/wCUDmMNR4cD+v1rA2CUvT9awLG06IZCO6B0r4f42FUfeKIy9zhQQfX6wMfZlXso3h76fnA3cBAQItAAQKEwJLArAQECLDnAobQJAQKwEBAQEChMDmd6ser0gtNgxDg9nXQK19eHSBo8LjBbkP19IGemJFuMCFaqCDA63ZY/uaX4E/0iBgNRytUXlfMvg2v1v6QNvTa4B6gGBKAgUYQIk+sCoECUBAQEBApaBWAgajam8uGoEh6gLD7q9pvA24edppbJWveVrDwebN+GvRzuK+0emPkou34mCfQGQzxNfKF+nguWfxWiP1YFT7Sn5UE83J/ITH+T7kv/AIvtv+n8rf8A9l1f+TT9Wj/I9x/40f8A6dRQxT4hFaoAtwDkBNgTrr1Msx26uJkiItMVncMXGUUF7zLRx+2cRTpsLNYk9fc25TEzpvSk2nUM3ZNH4h7NRaii2qFrXPI5lBv5RE7L1ms6l0dTD5EOg4dJlo6uitlUdAB6CBhbQ0de9W/hI/8AKAoVyvev08DAz1a4uIFYCBS0CsBAQEBAQECzi8UlJGeowVVFyT+uPdMTMRG5bUpa9orWOsvMt5N9alYlKV6dPu+dh/mPIdw95TyZ5npD0nB+FVpHNk6z+jlWBMrzt2I5Y6IZRGmZvBlEzppNxKYJHiB6zaI6osmTVZl67gvlE6TxDzb7Ttr1qddKdNsoKZiRxvmI5+Er5sk1nUOv4bwdM9ZtbylxlLBvUOY1GZuZLGVpyWl244PBjjUw9T+zTZ5p4a7alnZtddL5R7LLmHfL1eb8R5IzzFO0adBvPiRTw9V+im3jbQes3vOqzKvw+P0mWtPbMPM8LtmuoGStVU9A7D2vKEZJjzerycHit3rH5Oh2JvTVdaorVMxRCaeaw1sb3IsTwXnLOPJMxO3F43hKUvTljpM6n9P5bnAbezYVa7C2WplZQSRlZshvmuSO0Oc3rk3XmlWzcHy55xUny3HyjenR4HHpSOSo4VDbIzGwIPAXPPiPISSZiO6nSlrzqsbbpWBFwbjkRMtZ6KwEBAQEBAQEDk9998P7EuWmoeqVLWJOVRY2JtxJIOnd6w5cvJ0ju6XA8B/kRN7TqsfnLgNq71V8WiioVy3zKEBUWsAM1ybka+srXyWtGpdvheCxYrc1P1axRIXRlUzZpKjCZ0imy2b8piehT1pYJr1lZMwXLmUad7CKzO2+fHT0dteyfo9twfyzpvDPL/tSy/2hLnXJp4ZjKfE94ek8D3yW+P7OU2ficpt10HiZXq7OaN12912Dhfh0kXooHtOnEajTwuS/Pebe2XK/artHLRSkDrUcE/hTU++WQcTbVde11vBMPPnm89qx+s9PptxGAfTWx8ZTh6LJOp6LlXDhuHZbu4Hym2kHNO+rZrtIrhBh7cWu7DgbNmFufT0kk5P9fKqU4WZ4uc++nlHy0vbS2pUrpSDLYUwRcE9om2pHLh7maZcs30scBwNOHtad73+kI7N2xWoG9Koy9wPZPip0PpNK5LV7Ss5+CxZvxVdvsLf0MQuIAX/qLe37y8vEekt4+IifxODxXg1qeti6+52tKoGAZSCCLgg3BHUGWXEmJidSnDBAQEBAQPJPtewLiurjhUpgA8syE3Xv0I/7pVzV9bbueG5Z9Fyx3ifq5dEtYdAB6CVpdzF2XlmEspkTKOXP7exTZsqtlAGtuvT+kzE9WmTHM49x3bHY2GyUlvxPaNzcgnv8LTFp3LODHOOmp7tjRwbViKai5JXyswNz0tNqRudIuLyRjxza3v8Ao9Xw6gLxnReNeUfagt8VTJvb4ZGnUOf5iVs/JuOZ2fDJ4iKW9DG431abdLZwq4uityQGzkEck7X1AmmPHSbRMStcVxvEVxWreutxrfxe60VssuPOPGPtGx7VcYwAJWmAg4HtcW9yB+7KeetrTvyh6LwnLix4+WZ9a0//ABqsNg65FxYd0q9Xf1SPxL3x6lJgKoFj6+UzFp31a2xVmN1bNTmFwZv3VNa6Sv0K5XhNU0dYXjkfj2T1HDzHKYmElbzHvWKlIrx9RwmvZNuLOg3V3mfDMFa7USe0vHL/AJk7+7nLGLNy9J7OT4h4dXPHNXpb6/F6rh6yuqspDKwBBHAg85eid9YeTtWazNZ7wuTLUgICBSBqt5dlpiKDo41AzIRa6uuoIPK9rHqCZresWjUp+HzWxZItV4kJzp6PY01PWPyXFaYSTtTE1CFJUEnuBPsJlpEbnUucbDs9RQ2lzwJ16nTraawntG3Tj9dPOZhFadQ9A2GMLRQAVqVzqzF0BJ9eE6FIrWNRLyXFX4jPfmtWfdGp6f3zW9sb10KeiN8Q9Kdj/EbD3i2SsNMfBZrz218f7twG8dVsW6sVCZQQBmudTe50tKea3pJek8NwTwlJiZ3Mth9nmz/h4lmOvYyjTqwP+2b8NXVplV8czzbHWmvP6R/L1IubWtLrzTxDaOyKlPE1VqDtF2a+tiHYsGHjf9WnOyTeJmsvZ8HTBbHXLSPL9fNtqC2HdNFiZ3LXby0PiNRUNlJGh8DqPS8RrmiJYyReMFppOpidsQUnT5TfqD+Umth1G6ufh8Ri1uTNHzhnYTFCot+chidujNOSfcykMMsmm3LlMNlqrRtqPSY0ki2+ku3+zbbBu2HY6avT7v2l/P1lvhr/APLznjXC6mMsfCf2+zv5bcAgIESYESYEGgeM7y7EfC1crfIxJpt+0o5HoRcXlHJSay9RwfE1zU6d47takjXdsHbNc5QLnj1mtkuCNzMywdi071C37I9z/S8xCS0t4Zsjle2XRDVQMubsuwS4GdhayknS2smwxE26uT4llvTFuvnK/jMGFRHIyszVQVso+WoQCApIAtYcT58TtnrEamEfhOW+TmrfrrzbnA4JHwLZLmsSwsq1GOe5yqShGS4tZmOUcTfhJcOuRQ8Ti8cRMz8vh7mqp4pqGIPwbN2soHEHXhceeshrblvMVdLNijLw1bZp1MR3/vtbjFb64qm2U0qQI1N1qare11YkA6keo4XEmve9Y3pzuG4bh81uWLTv5fy0228c+JdXfLoLAoCt1JuL3J1BuCOXmJUyXm87l6HheHpw1NU31779rFQGaLMtVvE5BpEcRm+omlp6wsY43S0S1K7UIVx97l531lyt/Uecz8L/AL9R2ZuxW5d0qR3ehvHqQ3iH1myFfQzDZcBmWF/YOI+Fi6TcAHW/4WNm9iZtinV4V+Op6Th7R7ntM6TxRAQIGBBjAsVKtoHiG9WOqYms73Ny2VVv8qk2poF6njfhxlKd2s9NSK8PhiI8o6++fN0W7e5wCg1nZz+zchRoNO/hxliMVfNxr+IZpndZ1DoBung+LUVb8RdvYm0z6KnsY/z+J1+Ofo5HemlSTEGnRRKaoqghFVRmPaJNhqbEekq59c2od7wyLTh57zMzMz39nZc2LsxKlGs5dFZSqguwVVBsbkkEAm5AJB4STBSsx1VPFeIzY8kVrMxGvJrcRhsrqFz3sjKDpUBZQ1iF+9rwEivHJfVV3hrxn4aLZta67326ebeUN3sTXsajG/ACxcgdDlsq+s39Fe/W0qX/AKODBE1wU6e3t95+jJqbl1lBIcg96MBboWVjYeImfQTHaWkeMbn16RP997QYjBVMPURnUaNddRlcWIOVuHAnjaaVicdomVvJmx8ZitSk9foY7FFs5LLUz6KchQ00DhhT+Yqe8jU6X4CTZctZrqFHgeBy1zc141EfqxaRA48Ofd3/AM+7wEp+b0cROtf3++z3/GUrWNukyxDUbx/8P978pFbut4Pwy5k/P5H8pL/woTERn6+xs8ESpBGoH61kW+roRX1dOkpNcXkioyFMwyq1SGVKVIm55kafmfLjbnNohDktHy83uGCUimgPEKoPjYXnSjs8TeYm0zC9MtSBEwLTwMDFQPE95sO1CsQBYLqpAscozN2TzF1B15mUrxNbPTcPkpnxbn5tlhPtAqopVqSMVzC92W5QC5tr15SSM0+alfwym/VmWdhN/nqFD8NUT4lNXJubU6qnLrcaggk+E29Kinw+I3ETudRMfn1ac1GqOWbtO59WPQSp1tb4vQxyYMXXpWsMmnUq0GJVip+UldQbHVSeBIPLkZtMXxyhpk4bja676+Uur3L2R8QmtUuWa5ueNiSND1ax16W4Xk+Gm/WlxvE+I9b0FOla+Xv/AI+rvUUAAAAAcANBLLkpZ4Gt2xsWnWRgVuDxA6j7w6MOomlqxMN8eS1LRas6mHmVHZhTEijU1TOAW5FSLq1+V9B5mVK11fU9npL8T6XhJyU6W1+Xt+8M3a2yFX+1NmJFNqSrcKACyByq5QLraoBrc6cZPmrWaTLl+G8RlrnrWJmYnv8Af5NC5+U8yLHxXS/iVKnzlJ6jtMx/erWbaw5c0wvHtenZmlo3KxjvFKTM+5h4vYoCaave9+v+USeKerpyr8R/ui09mDQJXhcGQS69NTDo8MeyD3ctPpN4hUted6lkhh0PrGmeaPYuKo4sNPE+pty0PLWZiPa0tk8qs7A0jUrU6aC7Mw5W0/aNvlIF7ySsbnUKee3Ljm1p6Q9lAl95NWAgRMCzUPpAxqyQOZ3g2KlYWZQZiYie7fHkvjndZ1LiMRuegbX4mhvo3dbmDxGhkfoarceI5vd+TExexaFELlFQvyLuTYDu0Gl7DpeRZorWNR5r/ht8ufJzW7V+s+X7p7LxXwqqVLZsjXI6ixBt32MgrbltEutnw+nw2p7Ww2riKRS1Ni1yDbIyZQuc3a5Oao2cAkWByCS5stbV1Dn+G8Dlw5Zvk6dNfF6Pu1TC0VA7vZQPylmkahwMtpteZn2y283RqNAmhgec/aAuV0A0HbU94BBUeHaMqcR5O74LO7Wj4S5itjKjqFZ3ZRwDMSB6yvNrTGpl26cPipbmrWIlYY6D8V/Vbf7ZiG9u/wAv3/lO3A+P5TMd2uT8K1WEliVHLTcMGthFbiLHqOMWrEs4M18fbsv4dCoA0PsZpy6WJyxad6dFsndjEV0+IgTLe3aa2o6jpN64bWjcKmXxHDjty23tvMJuHVYdt6aA2PZzPY8NAbDhw10kkYJ81O/i1I/DEz+n3dbsHdyjhQSgLOfmqPqx7u4dw95PTHFezmcTxmTPPrdvZHZuJuqkBAiYFspAtVRAwa9OBrMXSUAs1gACSTyA4mJnTNazaYiO8vNdpYr4tRntYcFHRRw8+fnOde/Pbb2PC8PGDFFPPz+LFVrX7tZrKek927x+wKlNKZ0JYEkX1AVczEDLwGguSNSOoli3Dxy7hxsPi9rZuW1Y5ZnXvh2u5u0A9JRfWwHmoCn2AP70lw23Vy+Pwziz2j5x8JdODJlNWAuBrA8x35xYeqgHIM5/fYZQe+y+8pZ53MQ9D4LjmIvf4R9/2c3K7uIMdQPH+n1mYaW7rw4RBPZBhN4lBaqyVm21ea6lOmIbeT1rdFAuGpL1GY+LEt9CPSXKRqsPM8Vfmy2l0KmboEoCAgIFDAi0CxUgYdUwOE302zc/AQ6D/EPU8k8uJ8pVz5P+Yd/wng9f77/L7/ZyZErO4t847wi3y223SbeqCmUIUnJ8MVDfOKfHLxt59wvewknp7culSfC8PpfSRvvvXls2Rjnw7AkHI1iRcZrcnUdePHQ8JmnPj6zHRHxVcHG+pS0c8dvt7/k9B2bt5HW97jqtyPMcVPjLdckWedy4b4rct41LO/8Alqf7YPcNT6DWbbhHpot4d5FRSPRPvv8AiH3E8dTwt1iyZYrC3wvB5M9tVjp5z5R/fY8/xVR2Yu98z9q5BAIOgy92lh4SlaZmdy9Xw9MdKcmP/np8/f71q81TLVPW7dfpymyLe5X1OhmEkBmUcwtlZtEo7VTpJcqo+8QPLmfSb1jcxCpnv6Ok2nyh6bsqtoJeeWdDh6kDJBgSgICBQwINAx6sDR7w474NCpUHECy/iY5R7maXty1mVjhMPps1aT2nv8HlRN9TqTqSeZPMznvZxMRGoBMCLrMo7RtRdQQelv6TMx5lLb9WXSYrH0qoNQlQcmX4fbzA/DKhAlshsxZviXvZitpanNWaOBj8Nz4+IrqOkT38tNXs/DOwqOpZfhLmZl0NtTYG4t8p5yDFjm3np0/EOLrgiK2rzb8p7furWx9cXDVXtdhdajEHKxUkMDqLiMnPSdTJwdeF4inPWke+NJVdmuqGoADkp069QsdMtVmygCxzGyMTc9Bz0ljh4mN76qOTxa1bzTl9WOnv/hvcQoxlHsgLWpaFeh4Ffwm2h7prevpK9O8I8GSeAz+t1pbz93lPxj93M1dlValOrYFMvZLMLDMOKm50GliwvxHfaGuO0xM9nWzeI4qXrWvrb9nsn9/cxMKmVQOc1iNQtzO52yV/9w2hS3KIYsGZazDL2RRLVb9Pqf0ZZwV67cPxXJqkUjz/AGd9syibCWnCdDhlgZiwJQKwEBAgwgY1UQOW3yplsO6jicpH7rA29ppkrzVmIWuCy1xZq3t2+7zJjY2Oh6HSUZrMd3qceal+tZiVQ81SbTVv1+UEyi/t9JsjmGWcBWChjTcqQCCBm0IuPlvyPOJpPfSKnHYd8s2j6fXovbI2w2Hdiv3hZlJynS9iCRoRc8jximSaSzxPDY+LpGp7dp7qbRxvxWBCZFAsFzFzckszMx1YkkkmMmTnnbbguEjhqTWJ3uUqW1SqqrKr5AAhJcEKpzIrqpAqqp1AYG03pmtEaVuI8NwZMnPMzG+8MXB7RenUFROPO/BgeIPcZrXcTtLxFKZqej10+jO2zttsQbC60x92+pPVjz8Jte+0PBcDXD1nrPt+zWgSF1NJiGUqnUeB8YPiiJmGl+kOv3X2b2AxGra+XL2l/FXVXkuPy+kzT7ujssHhrSRTbKmkC6IFYCAgIFCIFtlga7H4IOLEXgcTtrctalyCR7wzEzHWHLYncnEJ/h1Ljof6yOcVZXMfiGennv4tZiMHi6fzUrgdL/leRzw/slcx+Lz/AN1/JijaNvmRl8rj2kU4bQuU8SwX7zp22x9+MMKaowYWCgnQ6hQvDQ8pLXJyxqYc3JwM5LTbHaJ3LcrtXBVxYvTN+Tix/iE356WV7cLxGKd8s/L+FH3Xw1TVVt302I9gbTHoaT2K8bxFOnN+fX6sHFbkgAlapHDRlB4m3K3WaWweyVqnito/FWJ/T7/RyWWVnfiOm01mEteiQmG21TAqvSYbQu4ajnZVHMgeF5JSu5VOKy+jpMz5PT9l4awAHAAD0nReOmdzuW7opDDIAgVgICAgICAtAgyQLL4eBjVMGDygYdbZoPKBqsbu+j/MgPlA5zHbjUjwFoGhxW4jL/hsR5kTSaVnvCxTis1Pw2n6/VgHY2Mo6ozeWn0tNPQx5LMeJZJ6XrFmRS3nx9LR7sOja8NeYv7zHJeO0npuEv8AipMfCf79GqXaa/eDL4g/lIJxWjydnHx+C3a359PqyqOKVuDA+cj0txesxuJX/iTDaJVDwztIPDO3Q7pYXPVzcl+p0+l5Y4evm43jGXURSPN6Rg6ektvPtgggTgICAgICAgRzCBUGBWBS0CJSBbaiIFl8KIFh8COkDHfZo6QMWrsdTxUekDWYzdWk97019P5QNJjfs9ot8t194mNs1tNesTppsRuBVX/DqHw1EjnFWfJapxuena37tdW3fxtPkGHhf6TSeHr5LVPFssfiiJ/T7qYfCVibMlj5/wApp/jz7ViPGK+dZ/N6Xunso06Qv8x1MnpTljTl8VxE58k3/J1dFJurMgCALQAMCsBAQECJgIFDpAnAQEBAQKWgUKQLbqIEBQvAkcOIZW2wggW2wA6QwoNmr0EDKp4cCBdAgGMCIECtoFVMCsBAQInjAEQAECUBAQEBAQIM8CgEC4ICAgICAgIEXgPCAAgSgICAgIEQsCUBAQEBAQEC3k9IFwCAgICAgICAgIEcsCUBAQEBAQEBAQEBAQEBAQEBAQEBAQEBAQEBAQEBA//Z">
            <a:hlinkClick r:id="rId4"/>
          </p:cNvPr>
          <p:cNvSpPr>
            <a:spLocks noChangeAspect="1" noChangeArrowheads="1"/>
          </p:cNvSpPr>
          <p:nvPr/>
        </p:nvSpPr>
        <p:spPr bwMode="auto">
          <a:xfrm>
            <a:off x="120650" y="-1790700"/>
            <a:ext cx="2809875" cy="3743325"/>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27656" name="AutoShape 8" descr="data:image/jpeg;base64,/9j/4AAQSkZJRgABAQAAAQABAAD/2wCEAAkGBxQTEhQUExQUFRQXGBUWFRUVFxQVFhcUFhQXFhcUFRUYHCggGBolHBUYITEhJSksLi4vFx8zODMsNygtLisBCgoKDg0OGxAQGywmICQsLDQsLDQsLCwsLCwsLCwsLCwvLCwsLCwsLCwsLCwsLCwsLC0sLCwsLCwsLCwsLCwsLP/AABEIAQMAwgMBEQACEQEDEQH/xAAbAAEAAQUBAAAAAAAAAAAAAAAAAgEDBAUGB//EAEIQAAIBAgMFBgMFBQYGAwAAAAECAAMRBBIhBQYxQVEiYXGBkaETMrEHQnLB8FKCotHhFCMzYrLCQ1NjktLxFRck/8QAGgEBAAIDAQAAAAAAAAAAAAAAAAMEAQIFBv/EADIRAQACAgAEAggGAwEBAQAAAAABAgMRBBIhMQVBEyJRYXGBsdEykaHB4fAUI0IV8VL/2gAMAwEAAhEDEQA/APcYCAgULWgVgICAgICAgICAgICAgICAgIFCYAGBWAgICBQmBbB1gXYCAgICAgDAjcwAPWBKAgICAgICAgW2N/CBMQKwEBAoTAtmBNVgSgICAgICBFuIgNOcChOkCQgVgICAgICBbY38IFUWBOAgIAwLVz/SBNVtAlAQEBAQECLsALk2EDHfFjkCfaA/tfVTAv03B1BvAnAQEBAQEC2zQKqsCcBAQEBAoFgVgICAgIFrFVgiljygWsJjVen8TgBmufwkg/SBrmxBqNc8OQ6D+cDIpwLsC2xsbjQwM3D1swv5Ed8C7AQEBAQKFYFYCAgICAgICAgICAgYO3D/AHD6E6CwHEnMLe8DmMLjahpAFRTGbKafaDD7wupFtet+MDYYepAzEqQLoeBR3gNn1bVLftD3Gv0vA2sBAQEBAQEBAQEBAQEBAQEBAQNXvLRd6DBCVIsSV42HG3hx8oHn2H2hUNQJVN2VT2uuo19IHQ4evAzadeBeFaAatAps6peun73+kwOigICAgICAgICAgICAgICAgICAgeYbyUL4ymtEAFqgQDlqcp8uJgTpVypKtcEGxB4gjiDAzqWLgZC4qBF8ZA3G69AnNVPA9lO8X7R9QB5GB0EBAQEBAQEBAQEBAQEBAQEBAQLGOr5KbN0GnidB7kQOJ2bQDY2kxOlMO5J4WCFQSfFhAb24vDu2akS1XgzKP7th/mPM9CLwNAmKI43EC4MZ3wL9C7nXQQO32Ri2VFVtVAAFhYgDhw4wNyrX1ECsBAQEBAQEBAQEBAQEBAQEBA123qLtRIQXIINuZA4gd/PygcLXoCo1zy5d9+Y8oFBRBOVFLN0UFj6CAx+y6tOn8R0yqSF1IzXN7aDhw5wMWjSgZ9EZdYGw2dthW04W0gdDgcZb8J9u+BtgYCAgICAgICAgICAgRzHpAqpgVgICAgYlfZlJ2zNTUnmbcfHr5wMijRVRZVCjooAHoIGm3yS+FbuZD/GB+cDi6CwNnh6emv6tA0+2sFkdaqkqLjPb9m+pt4QN8TUw7hKouD8rj5WHd390Dp9l17ix8R/KBsICAgIES3SADQJQEBAQInjAd8ChMCcBAQEBAQNLvc3/AOc97IPe/wCUDmMNR4cD+v1rA2CUvT9awLG06IZCO6B0r4f42FUfeKIy9zhQQfX6wMfZlXso3h76fnA3cBAQItAAQKEwJLArAQECLDnAobQJAQKwEBAQEChMDmd6ser0gtNgxDg9nXQK19eHSBo8LjBbkP19IGemJFuMCFaqCDA63ZY/uaX4E/0iBgNRytUXlfMvg2v1v6QNvTa4B6gGBKAgUYQIk+sCoECUBAQEBApaBWAgajam8uGoEh6gLD7q9pvA24edppbJWveVrDwebN+GvRzuK+0emPkou34mCfQGQzxNfKF+nguWfxWiP1YFT7Sn5UE83J/ITH+T7kv/AIvtv+n8rf8A9l1f+TT9Wj/I9x/40f8A6dRQxT4hFaoAtwDkBNgTrr1Msx26uJkiItMVncMXGUUF7zLRx+2cRTpsLNYk9fc25TEzpvSk2nUM3ZNH4h7NRaii2qFrXPI5lBv5RE7L1ms6l0dTD5EOg4dJlo6uitlUdAB6CBhbQ0de9W/hI/8AKAoVyvev08DAz1a4uIFYCBS0CsBAQEBAQECzi8UlJGeowVVFyT+uPdMTMRG5bUpa9orWOsvMt5N9alYlKV6dPu+dh/mPIdw95TyZ5npD0nB+FVpHNk6z+jlWBMrzt2I5Y6IZRGmZvBlEzppNxKYJHiB6zaI6osmTVZl67gvlE6TxDzb7Ttr1qddKdNsoKZiRxvmI5+Er5sk1nUOv4bwdM9ZtbylxlLBvUOY1GZuZLGVpyWl244PBjjUw9T+zTZ5p4a7alnZtddL5R7LLmHfL1eb8R5IzzFO0adBvPiRTw9V+im3jbQes3vOqzKvw+P0mWtPbMPM8LtmuoGStVU9A7D2vKEZJjzerycHit3rH5Oh2JvTVdaorVMxRCaeaw1sb3IsTwXnLOPJMxO3F43hKUvTljpM6n9P5bnAbezYVa7C2WplZQSRlZshvmuSO0Oc3rk3XmlWzcHy55xUny3HyjenR4HHpSOSo4VDbIzGwIPAXPPiPISSZiO6nSlrzqsbbpWBFwbjkRMtZ6KwEBAQEBAQEDk9998P7EuWmoeqVLWJOVRY2JtxJIOnd6w5cvJ0ju6XA8B/kRN7TqsfnLgNq71V8WiioVy3zKEBUWsAM1ybka+srXyWtGpdvheCxYrc1P1axRIXRlUzZpKjCZ0imy2b8piehT1pYJr1lZMwXLmUad7CKzO2+fHT0dteyfo9twfyzpvDPL/tSy/2hLnXJp4ZjKfE94ek8D3yW+P7OU2ficpt10HiZXq7OaN12912Dhfh0kXooHtOnEajTwuS/Pebe2XK/artHLRSkDrUcE/hTU++WQcTbVde11vBMPPnm89qx+s9PptxGAfTWx8ZTh6LJOp6LlXDhuHZbu4Hym2kHNO+rZrtIrhBh7cWu7DgbNmFufT0kk5P9fKqU4WZ4uc++nlHy0vbS2pUrpSDLYUwRcE9om2pHLh7maZcs30scBwNOHtad73+kI7N2xWoG9Koy9wPZPip0PpNK5LV7Ss5+CxZvxVdvsLf0MQuIAX/qLe37y8vEekt4+IifxODxXg1qeti6+52tKoGAZSCCLgg3BHUGWXEmJidSnDBAQEBAQPJPtewLiurjhUpgA8syE3Xv0I/7pVzV9bbueG5Z9Fyx3ifq5dEtYdAB6CVpdzF2XlmEspkTKOXP7exTZsqtlAGtuvT+kzE9WmTHM49x3bHY2GyUlvxPaNzcgnv8LTFp3LODHOOmp7tjRwbViKai5JXyswNz0tNqRudIuLyRjxza3v8Ao9Xw6gLxnReNeUfagt8VTJvb4ZGnUOf5iVs/JuOZ2fDJ4iKW9DG431abdLZwq4uityQGzkEck7X1AmmPHSbRMStcVxvEVxWreutxrfxe60VssuPOPGPtGx7VcYwAJWmAg4HtcW9yB+7KeetrTvyh6LwnLix4+WZ9a0//ABqsNg65FxYd0q9Xf1SPxL3x6lJgKoFj6+UzFp31a2xVmN1bNTmFwZv3VNa6Sv0K5XhNU0dYXjkfj2T1HDzHKYmElbzHvWKlIrx9RwmvZNuLOg3V3mfDMFa7USe0vHL/AJk7+7nLGLNy9J7OT4h4dXPHNXpb6/F6rh6yuqspDKwBBHAg85eid9YeTtWazNZ7wuTLUgICBSBqt5dlpiKDo41AzIRa6uuoIPK9rHqCZresWjUp+HzWxZItV4kJzp6PY01PWPyXFaYSTtTE1CFJUEnuBPsJlpEbnUucbDs9RQ2lzwJ16nTraawntG3Tj9dPOZhFadQ9A2GMLRQAVqVzqzF0BJ9eE6FIrWNRLyXFX4jPfmtWfdGp6f3zW9sb10KeiN8Q9Kdj/EbD3i2SsNMfBZrz218f7twG8dVsW6sVCZQQBmudTe50tKea3pJek8NwTwlJiZ3Mth9nmz/h4lmOvYyjTqwP+2b8NXVplV8czzbHWmvP6R/L1IubWtLrzTxDaOyKlPE1VqDtF2a+tiHYsGHjf9WnOyTeJmsvZ8HTBbHXLSPL9fNtqC2HdNFiZ3LXby0PiNRUNlJGh8DqPS8RrmiJYyReMFppOpidsQUnT5TfqD+Umth1G6ufh8Ri1uTNHzhnYTFCot+chidujNOSfcykMMsmm3LlMNlqrRtqPSY0ki2+ku3+zbbBu2HY6avT7v2l/P1lvhr/APLznjXC6mMsfCf2+zv5bcAgIESYESYEGgeM7y7EfC1crfIxJpt+0o5HoRcXlHJSay9RwfE1zU6d47takjXdsHbNc5QLnj1mtkuCNzMywdi071C37I9z/S8xCS0t4Zsjle2XRDVQMubsuwS4GdhayknS2smwxE26uT4llvTFuvnK/jMGFRHIyszVQVso+WoQCApIAtYcT58TtnrEamEfhOW+TmrfrrzbnA4JHwLZLmsSwsq1GOe5yqShGS4tZmOUcTfhJcOuRQ8Ti8cRMz8vh7mqp4pqGIPwbN2soHEHXhceeshrblvMVdLNijLw1bZp1MR3/vtbjFb64qm2U0qQI1N1qare11YkA6keo4XEmve9Y3pzuG4bh81uWLTv5fy0228c+JdXfLoLAoCt1JuL3J1BuCOXmJUyXm87l6HheHpw1NU31779rFQGaLMtVvE5BpEcRm+omlp6wsY43S0S1K7UIVx97l531lyt/Uecz8L/AL9R2ZuxW5d0qR3ehvHqQ3iH1myFfQzDZcBmWF/YOI+Fi6TcAHW/4WNm9iZtinV4V+Op6Th7R7ntM6TxRAQIGBBjAsVKtoHiG9WOqYms73Ny2VVv8qk2poF6njfhxlKd2s9NSK8PhiI8o6++fN0W7e5wCg1nZz+zchRoNO/hxliMVfNxr+IZpndZ1DoBung+LUVb8RdvYm0z6KnsY/z+J1+Ofo5HemlSTEGnRRKaoqghFVRmPaJNhqbEekq59c2od7wyLTh57zMzMz39nZc2LsxKlGs5dFZSqguwVVBsbkkEAm5AJB4STBSsx1VPFeIzY8kVrMxGvJrcRhsrqFz3sjKDpUBZQ1iF+9rwEivHJfVV3hrxn4aLZta67326ebeUN3sTXsajG/ACxcgdDlsq+s39Fe/W0qX/AKODBE1wU6e3t95+jJqbl1lBIcg96MBboWVjYeImfQTHaWkeMbn16RP997QYjBVMPURnUaNddRlcWIOVuHAnjaaVicdomVvJmx8ZitSk9foY7FFs5LLUz6KchQ00DhhT+Yqe8jU6X4CTZctZrqFHgeBy1zc141EfqxaRA48Ofd3/AM+7wEp+b0cROtf3++z3/GUrWNukyxDUbx/8P978pFbut4Pwy5k/P5H8pL/woTERn6+xs8ESpBGoH61kW+roRX1dOkpNcXkioyFMwyq1SGVKVIm55kafmfLjbnNohDktHy83uGCUimgPEKoPjYXnSjs8TeYm0zC9MtSBEwLTwMDFQPE95sO1CsQBYLqpAscozN2TzF1B15mUrxNbPTcPkpnxbn5tlhPtAqopVqSMVzC92W5QC5tr15SSM0+alfwym/VmWdhN/nqFD8NUT4lNXJubU6qnLrcaggk+E29Kinw+I3ETudRMfn1ac1GqOWbtO59WPQSp1tb4vQxyYMXXpWsMmnUq0GJVip+UldQbHVSeBIPLkZtMXxyhpk4bja676+Uur3L2R8QmtUuWa5ueNiSND1ax16W4Xk+Gm/WlxvE+I9b0FOla+Xv/AI+rvUUAAAAAcANBLLkpZ4Gt2xsWnWRgVuDxA6j7w6MOomlqxMN8eS1LRas6mHmVHZhTEijU1TOAW5FSLq1+V9B5mVK11fU9npL8T6XhJyU6W1+Xt+8M3a2yFX+1NmJFNqSrcKACyByq5QLraoBrc6cZPmrWaTLl+G8RlrnrWJmYnv8Af5NC5+U8yLHxXS/iVKnzlJ6jtMx/erWbaw5c0wvHtenZmlo3KxjvFKTM+5h4vYoCaave9+v+USeKerpyr8R/ui09mDQJXhcGQS69NTDo8MeyD3ctPpN4hUted6lkhh0PrGmeaPYuKo4sNPE+pty0PLWZiPa0tk8qs7A0jUrU6aC7Mw5W0/aNvlIF7ySsbnUKee3Ljm1p6Q9lAl95NWAgRMCzUPpAxqyQOZ3g2KlYWZQZiYie7fHkvjndZ1LiMRuegbX4mhvo3dbmDxGhkfoarceI5vd+TExexaFELlFQvyLuTYDu0Gl7DpeRZorWNR5r/ht8ufJzW7V+s+X7p7LxXwqqVLZsjXI6ixBt32MgrbltEutnw+nw2p7Ww2riKRS1Ni1yDbIyZQuc3a5Oao2cAkWByCS5stbV1Dn+G8Dlw5Zvk6dNfF6Pu1TC0VA7vZQPylmkahwMtpteZn2y283RqNAmhgec/aAuV0A0HbU94BBUeHaMqcR5O74LO7Wj4S5itjKjqFZ3ZRwDMSB6yvNrTGpl26cPipbmrWIlYY6D8V/Vbf7ZiG9u/wAv3/lO3A+P5TMd2uT8K1WEliVHLTcMGthFbiLHqOMWrEs4M18fbsv4dCoA0PsZpy6WJyxad6dFsndjEV0+IgTLe3aa2o6jpN64bWjcKmXxHDjty23tvMJuHVYdt6aA2PZzPY8NAbDhw10kkYJ81O/i1I/DEz+n3dbsHdyjhQSgLOfmqPqx7u4dw95PTHFezmcTxmTPPrdvZHZuJuqkBAiYFspAtVRAwa9OBrMXSUAs1gACSTyA4mJnTNazaYiO8vNdpYr4tRntYcFHRRw8+fnOde/Pbb2PC8PGDFFPPz+LFVrX7tZrKek927x+wKlNKZ0JYEkX1AVczEDLwGguSNSOoli3Dxy7hxsPi9rZuW1Y5ZnXvh2u5u0A9JRfWwHmoCn2AP70lw23Vy+Pwziz2j5x8JdODJlNWAuBrA8x35xYeqgHIM5/fYZQe+y+8pZ53MQ9D4LjmIvf4R9/2c3K7uIMdQPH+n1mYaW7rw4RBPZBhN4lBaqyVm21ea6lOmIbeT1rdFAuGpL1GY+LEt9CPSXKRqsPM8Vfmy2l0KmboEoCAgIFDAi0CxUgYdUwOE302zc/AQ6D/EPU8k8uJ8pVz5P+Yd/wng9f77/L7/ZyZErO4t847wi3y223SbeqCmUIUnJ8MVDfOKfHLxt59wvewknp7culSfC8PpfSRvvvXls2Rjnw7AkHI1iRcZrcnUdePHQ8JmnPj6zHRHxVcHG+pS0c8dvt7/k9B2bt5HW97jqtyPMcVPjLdckWedy4b4rct41LO/8Alqf7YPcNT6DWbbhHpot4d5FRSPRPvv8AiH3E8dTwt1iyZYrC3wvB5M9tVjp5z5R/fY8/xVR2Yu98z9q5BAIOgy92lh4SlaZmdy9Xw9MdKcmP/np8/f71q81TLVPW7dfpymyLe5X1OhmEkBmUcwtlZtEo7VTpJcqo+8QPLmfSb1jcxCpnv6Ok2nyh6bsqtoJeeWdDh6kDJBgSgICBQwINAx6sDR7w474NCpUHECy/iY5R7maXty1mVjhMPps1aT2nv8HlRN9TqTqSeZPMznvZxMRGoBMCLrMo7RtRdQQelv6TMx5lLb9WXSYrH0qoNQlQcmX4fbzA/DKhAlshsxZviXvZitpanNWaOBj8Nz4+IrqOkT38tNXs/DOwqOpZfhLmZl0NtTYG4t8p5yDFjm3np0/EOLrgiK2rzb8p7furWx9cXDVXtdhdajEHKxUkMDqLiMnPSdTJwdeF4inPWke+NJVdmuqGoADkp069QsdMtVmygCxzGyMTc9Bz0ljh4mN76qOTxa1bzTl9WOnv/hvcQoxlHsgLWpaFeh4Ffwm2h7prevpK9O8I8GSeAz+t1pbz93lPxj93M1dlValOrYFMvZLMLDMOKm50GliwvxHfaGuO0xM9nWzeI4qXrWvrb9nsn9/cxMKmVQOc1iNQtzO52yV/9w2hS3KIYsGZazDL2RRLVb9Pqf0ZZwV67cPxXJqkUjz/AGd9syibCWnCdDhlgZiwJQKwEBAgwgY1UQOW3yplsO6jicpH7rA29ppkrzVmIWuCy1xZq3t2+7zJjY2Oh6HSUZrMd3qceal+tZiVQ81SbTVv1+UEyi/t9JsjmGWcBWChjTcqQCCBm0IuPlvyPOJpPfSKnHYd8s2j6fXovbI2w2Hdiv3hZlJynS9iCRoRc8jximSaSzxPDY+LpGp7dp7qbRxvxWBCZFAsFzFzckszMx1YkkkmMmTnnbbguEjhqTWJ3uUqW1SqqrKr5AAhJcEKpzIrqpAqqp1AYG03pmtEaVuI8NwZMnPMzG+8MXB7RenUFROPO/BgeIPcZrXcTtLxFKZqej10+jO2zttsQbC60x92+pPVjz8Jte+0PBcDXD1nrPt+zWgSF1NJiGUqnUeB8YPiiJmGl+kOv3X2b2AxGra+XL2l/FXVXkuPy+kzT7ujssHhrSRTbKmkC6IFYCAgIFCIFtlga7H4IOLEXgcTtrctalyCR7wzEzHWHLYncnEJ/h1Ljof6yOcVZXMfiGennv4tZiMHi6fzUrgdL/leRzw/slcx+Lz/AN1/JijaNvmRl8rj2kU4bQuU8SwX7zp22x9+MMKaowYWCgnQ6hQvDQ8pLXJyxqYc3JwM5LTbHaJ3LcrtXBVxYvTN+Tix/iE356WV7cLxGKd8s/L+FH3Xw1TVVt302I9gbTHoaT2K8bxFOnN+fX6sHFbkgAlapHDRlB4m3K3WaWweyVqnito/FWJ/T7/RyWWVnfiOm01mEteiQmG21TAqvSYbQu4ajnZVHMgeF5JSu5VOKy+jpMz5PT9l4awAHAAD0nReOmdzuW7opDDIAgVgICAgICAtAgyQLL4eBjVMGDygYdbZoPKBqsbu+j/MgPlA5zHbjUjwFoGhxW4jL/hsR5kTSaVnvCxTis1Pw2n6/VgHY2Mo6ozeWn0tNPQx5LMeJZJ6XrFmRS3nx9LR7sOja8NeYv7zHJeO0npuEv8AipMfCf79GqXaa/eDL4g/lIJxWjydnHx+C3a359PqyqOKVuDA+cj0txesxuJX/iTDaJVDwztIPDO3Q7pYXPVzcl+p0+l5Y4evm43jGXURSPN6Rg6ektvPtgggTgICAgICAgRzCBUGBWBS0CJSBbaiIFl8KIFh8COkDHfZo6QMWrsdTxUekDWYzdWk97019P5QNJjfs9ot8t194mNs1tNesTppsRuBVX/DqHw1EjnFWfJapxuena37tdW3fxtPkGHhf6TSeHr5LVPFssfiiJ/T7qYfCVibMlj5/wApp/jz7ViPGK+dZ/N6Xunso06Qv8x1MnpTljTl8VxE58k3/J1dFJurMgCALQAMCsBAQECJgIFDpAnAQEBAQKWgUKQLbqIEBQvAkcOIZW2wggW2wA6QwoNmr0EDKp4cCBdAgGMCIECtoFVMCsBAQInjAEQAECUBAQEBAQIM8CgEC4ICAgICAgIEXgPCAAgSgICAgIEQsCUBAQEBAQEC3k9IFwCAgICAgICAgIEcsCUBAQEBAQEBAQEBAQEBAQEBAQEBAQEBAQEBAQEBA//Z">
            <a:hlinkClick r:id="rId4"/>
          </p:cNvPr>
          <p:cNvSpPr>
            <a:spLocks noChangeAspect="1" noChangeArrowheads="1"/>
          </p:cNvSpPr>
          <p:nvPr/>
        </p:nvSpPr>
        <p:spPr bwMode="auto">
          <a:xfrm>
            <a:off x="120650" y="-1790700"/>
            <a:ext cx="2809875" cy="3743325"/>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27658" name="AutoShape 10" descr="data:image/jpeg;base64,/9j/4AAQSkZJRgABAQAAAQABAAD/2wCEAAkGBxQTEhQUExQUFRQXGBUWFRUVFxQVFhcUFhQXFhcUFRUYHCggGBolHBUYITEhJSksLi4vFx8zODMsNygtLisBCgoKDg0OGxAQGywmICQsLDQsLDQsLCwsLCwsLCwsLCwvLCwsLCwsLCwsLCwsLCwsLC0sLCwsLCwsLCwsLCwsLP/AABEIAQMAwgMBEQACEQEDEQH/xAAbAAEAAQUBAAAAAAAAAAAAAAAAAgEDBAUGB//EAEIQAAIBAgMFBgMFBQYGAwAAAAECAAMRBBIhBQYxQVEiYXGBkaETMrEHQnLB8FKCotHhFCMzYrLCQ1NjktLxFRck/8QAGgEBAAIDAQAAAAAAAAAAAAAAAAMEAQIFBv/EADIRAQACAgAEAggGAwEBAQAAAAABAgMRBBIhMQVBEyJRYXGBsdEykaHB4fAUI0IV8VL/2gAMAwEAAhEDEQA/APcYCAgULWgVgICAgICAgICAgICAgICAgIFCYAGBWAgICBQmBbB1gXYCAgICAgDAjcwAPWBKAgICAgICAgW2N/CBMQKwEBAoTAtmBNVgSgICAgICBFuIgNOcChOkCQgVgICAgICBbY38IFUWBOAgIAwLVz/SBNVtAlAQEBAQECLsALk2EDHfFjkCfaA/tfVTAv03B1BvAnAQEBAQEC2zQKqsCcBAQEBAoFgVgICAgIFrFVgiljygWsJjVen8TgBmufwkg/SBrmxBqNc8OQ6D+cDIpwLsC2xsbjQwM3D1swv5Ed8C7AQEBAQKFYFYCAgICAgICAgICAgYO3D/AHD6E6CwHEnMLe8DmMLjahpAFRTGbKafaDD7wupFtet+MDYYepAzEqQLoeBR3gNn1bVLftD3Gv0vA2sBAQEBAQEBAQEBAQEBAQEBAQNXvLRd6DBCVIsSV42HG3hx8oHn2H2hUNQJVN2VT2uuo19IHQ4evAzadeBeFaAatAps6peun73+kwOigICAgICAgICAgICAgICAgICAgeYbyUL4ymtEAFqgQDlqcp8uJgTpVypKtcEGxB4gjiDAzqWLgZC4qBF8ZA3G69AnNVPA9lO8X7R9QB5GB0EBAQEBAQEBAQEBAQEBAQEBAQLGOr5KbN0GnidB7kQOJ2bQDY2kxOlMO5J4WCFQSfFhAb24vDu2akS1XgzKP7th/mPM9CLwNAmKI43EC4MZ3wL9C7nXQQO32Ri2VFVtVAAFhYgDhw4wNyrX1ECsBAQEBAQEBAQEBAQEBAQEBA123qLtRIQXIINuZA4gd/PygcLXoCo1zy5d9+Y8oFBRBOVFLN0UFj6CAx+y6tOn8R0yqSF1IzXN7aDhw5wMWjSgZ9EZdYGw2dthW04W0gdDgcZb8J9u+BtgYCAgICAgICAgICAgRzHpAqpgVgICAgYlfZlJ2zNTUnmbcfHr5wMijRVRZVCjooAHoIGm3yS+FbuZD/GB+cDi6CwNnh6emv6tA0+2sFkdaqkqLjPb9m+pt4QN8TUw7hKouD8rj5WHd390Dp9l17ix8R/KBsICAgIES3SADQJQEBAQInjAd8ChMCcBAQEBAQNLvc3/AOc97IPe/wCUDmMNR4cD+v1rA2CUvT9awLG06IZCO6B0r4f42FUfeKIy9zhQQfX6wMfZlXso3h76fnA3cBAQItAAQKEwJLArAQECLDnAobQJAQKwEBAQEChMDmd6ser0gtNgxDg9nXQK19eHSBo8LjBbkP19IGemJFuMCFaqCDA63ZY/uaX4E/0iBgNRytUXlfMvg2v1v6QNvTa4B6gGBKAgUYQIk+sCoECUBAQEBApaBWAgajam8uGoEh6gLD7q9pvA24edppbJWveVrDwebN+GvRzuK+0emPkou34mCfQGQzxNfKF+nguWfxWiP1YFT7Sn5UE83J/ITH+T7kv/AIvtv+n8rf8A9l1f+TT9Wj/I9x/40f8A6dRQxT4hFaoAtwDkBNgTrr1Msx26uJkiItMVncMXGUUF7zLRx+2cRTpsLNYk9fc25TEzpvSk2nUM3ZNH4h7NRaii2qFrXPI5lBv5RE7L1ms6l0dTD5EOg4dJlo6uitlUdAB6CBhbQ0de9W/hI/8AKAoVyvev08DAz1a4uIFYCBS0CsBAQEBAQECzi8UlJGeowVVFyT+uPdMTMRG5bUpa9orWOsvMt5N9alYlKV6dPu+dh/mPIdw95TyZ5npD0nB+FVpHNk6z+jlWBMrzt2I5Y6IZRGmZvBlEzppNxKYJHiB6zaI6osmTVZl67gvlE6TxDzb7Ttr1qddKdNsoKZiRxvmI5+Er5sk1nUOv4bwdM9ZtbylxlLBvUOY1GZuZLGVpyWl244PBjjUw9T+zTZ5p4a7alnZtddL5R7LLmHfL1eb8R5IzzFO0adBvPiRTw9V+im3jbQes3vOqzKvw+P0mWtPbMPM8LtmuoGStVU9A7D2vKEZJjzerycHit3rH5Oh2JvTVdaorVMxRCaeaw1sb3IsTwXnLOPJMxO3F43hKUvTljpM6n9P5bnAbezYVa7C2WplZQSRlZshvmuSO0Oc3rk3XmlWzcHy55xUny3HyjenR4HHpSOSo4VDbIzGwIPAXPPiPISSZiO6nSlrzqsbbpWBFwbjkRMtZ6KwEBAQEBAQEDk9998P7EuWmoeqVLWJOVRY2JtxJIOnd6w5cvJ0ju6XA8B/kRN7TqsfnLgNq71V8WiioVy3zKEBUWsAM1ybka+srXyWtGpdvheCxYrc1P1axRIXRlUzZpKjCZ0imy2b8piehT1pYJr1lZMwXLmUad7CKzO2+fHT0dteyfo9twfyzpvDPL/tSy/2hLnXJp4ZjKfE94ek8D3yW+P7OU2ficpt10HiZXq7OaN12912Dhfh0kXooHtOnEajTwuS/Pebe2XK/artHLRSkDrUcE/hTU++WQcTbVde11vBMPPnm89qx+s9PptxGAfTWx8ZTh6LJOp6LlXDhuHZbu4Hym2kHNO+rZrtIrhBh7cWu7DgbNmFufT0kk5P9fKqU4WZ4uc++nlHy0vbS2pUrpSDLYUwRcE9om2pHLh7maZcs30scBwNOHtad73+kI7N2xWoG9Koy9wPZPip0PpNK5LV7Ss5+CxZvxVdvsLf0MQuIAX/qLe37y8vEekt4+IifxODxXg1qeti6+52tKoGAZSCCLgg3BHUGWXEmJidSnDBAQEBAQPJPtewLiurjhUpgA8syE3Xv0I/7pVzV9bbueG5Z9Fyx3ifq5dEtYdAB6CVpdzF2XlmEspkTKOXP7exTZsqtlAGtuvT+kzE9WmTHM49x3bHY2GyUlvxPaNzcgnv8LTFp3LODHOOmp7tjRwbViKai5JXyswNz0tNqRudIuLyRjxza3v8Ao9Xw6gLxnReNeUfagt8VTJvb4ZGnUOf5iVs/JuOZ2fDJ4iKW9DG431abdLZwq4uityQGzkEck7X1AmmPHSbRMStcVxvEVxWreutxrfxe60VssuPOPGPtGx7VcYwAJWmAg4HtcW9yB+7KeetrTvyh6LwnLix4+WZ9a0//ABqsNg65FxYd0q9Xf1SPxL3x6lJgKoFj6+UzFp31a2xVmN1bNTmFwZv3VNa6Sv0K5XhNU0dYXjkfj2T1HDzHKYmElbzHvWKlIrx9RwmvZNuLOg3V3mfDMFa7USe0vHL/AJk7+7nLGLNy9J7OT4h4dXPHNXpb6/F6rh6yuqspDKwBBHAg85eid9YeTtWazNZ7wuTLUgICBSBqt5dlpiKDo41AzIRa6uuoIPK9rHqCZresWjUp+HzWxZItV4kJzp6PY01PWPyXFaYSTtTE1CFJUEnuBPsJlpEbnUucbDs9RQ2lzwJ16nTraawntG3Tj9dPOZhFadQ9A2GMLRQAVqVzqzF0BJ9eE6FIrWNRLyXFX4jPfmtWfdGp6f3zW9sb10KeiN8Q9Kdj/EbD3i2SsNMfBZrz218f7twG8dVsW6sVCZQQBmudTe50tKea3pJek8NwTwlJiZ3Mth9nmz/h4lmOvYyjTqwP+2b8NXVplV8czzbHWmvP6R/L1IubWtLrzTxDaOyKlPE1VqDtF2a+tiHYsGHjf9WnOyTeJmsvZ8HTBbHXLSPL9fNtqC2HdNFiZ3LXby0PiNRUNlJGh8DqPS8RrmiJYyReMFppOpidsQUnT5TfqD+Umth1G6ufh8Ri1uTNHzhnYTFCot+chidujNOSfcykMMsmm3LlMNlqrRtqPSY0ki2+ku3+zbbBu2HY6avT7v2l/P1lvhr/APLznjXC6mMsfCf2+zv5bcAgIESYESYEGgeM7y7EfC1crfIxJpt+0o5HoRcXlHJSay9RwfE1zU6d47takjXdsHbNc5QLnj1mtkuCNzMywdi071C37I9z/S8xCS0t4Zsjle2XRDVQMubsuwS4GdhayknS2smwxE26uT4llvTFuvnK/jMGFRHIyszVQVso+WoQCApIAtYcT58TtnrEamEfhOW+TmrfrrzbnA4JHwLZLmsSwsq1GOe5yqShGS4tZmOUcTfhJcOuRQ8Ti8cRMz8vh7mqp4pqGIPwbN2soHEHXhceeshrblvMVdLNijLw1bZp1MR3/vtbjFb64qm2U0qQI1N1qare11YkA6keo4XEmve9Y3pzuG4bh81uWLTv5fy0228c+JdXfLoLAoCt1JuL3J1BuCOXmJUyXm87l6HheHpw1NU31779rFQGaLMtVvE5BpEcRm+omlp6wsY43S0S1K7UIVx97l531lyt/Uecz8L/AL9R2ZuxW5d0qR3ehvHqQ3iH1myFfQzDZcBmWF/YOI+Fi6TcAHW/4WNm9iZtinV4V+Op6Th7R7ntM6TxRAQIGBBjAsVKtoHiG9WOqYms73Ny2VVv8qk2poF6njfhxlKd2s9NSK8PhiI8o6++fN0W7e5wCg1nZz+zchRoNO/hxliMVfNxr+IZpndZ1DoBung+LUVb8RdvYm0z6KnsY/z+J1+Ofo5HemlSTEGnRRKaoqghFVRmPaJNhqbEekq59c2od7wyLTh57zMzMz39nZc2LsxKlGs5dFZSqguwVVBsbkkEAm5AJB4STBSsx1VPFeIzY8kVrMxGvJrcRhsrqFz3sjKDpUBZQ1iF+9rwEivHJfVV3hrxn4aLZta67326ebeUN3sTXsajG/ACxcgdDlsq+s39Fe/W0qX/AKODBE1wU6e3t95+jJqbl1lBIcg96MBboWVjYeImfQTHaWkeMbn16RP997QYjBVMPURnUaNddRlcWIOVuHAnjaaVicdomVvJmx8ZitSk9foY7FFs5LLUz6KchQ00DhhT+Yqe8jU6X4CTZctZrqFHgeBy1zc141EfqxaRA48Ofd3/AM+7wEp+b0cROtf3++z3/GUrWNukyxDUbx/8P978pFbut4Pwy5k/P5H8pL/woTERn6+xs8ESpBGoH61kW+roRX1dOkpNcXkioyFMwyq1SGVKVIm55kafmfLjbnNohDktHy83uGCUimgPEKoPjYXnSjs8TeYm0zC9MtSBEwLTwMDFQPE95sO1CsQBYLqpAscozN2TzF1B15mUrxNbPTcPkpnxbn5tlhPtAqopVqSMVzC92W5QC5tr15SSM0+alfwym/VmWdhN/nqFD8NUT4lNXJubU6qnLrcaggk+E29Kinw+I3ETudRMfn1ac1GqOWbtO59WPQSp1tb4vQxyYMXXpWsMmnUq0GJVip+UldQbHVSeBIPLkZtMXxyhpk4bja676+Uur3L2R8QmtUuWa5ueNiSND1ax16W4Xk+Gm/WlxvE+I9b0FOla+Xv/AI+rvUUAAAAAcANBLLkpZ4Gt2xsWnWRgVuDxA6j7w6MOomlqxMN8eS1LRas6mHmVHZhTEijU1TOAW5FSLq1+V9B5mVK11fU9npL8T6XhJyU6W1+Xt+8M3a2yFX+1NmJFNqSrcKACyByq5QLraoBrc6cZPmrWaTLl+G8RlrnrWJmYnv8Af5NC5+U8yLHxXS/iVKnzlJ6jtMx/erWbaw5c0wvHtenZmlo3KxjvFKTM+5h4vYoCaave9+v+USeKerpyr8R/ui09mDQJXhcGQS69NTDo8MeyD3ctPpN4hUted6lkhh0PrGmeaPYuKo4sNPE+pty0PLWZiPa0tk8qs7A0jUrU6aC7Mw5W0/aNvlIF7ySsbnUKee3Ljm1p6Q9lAl95NWAgRMCzUPpAxqyQOZ3g2KlYWZQZiYie7fHkvjndZ1LiMRuegbX4mhvo3dbmDxGhkfoarceI5vd+TExexaFELlFQvyLuTYDu0Gl7DpeRZorWNR5r/ht8ufJzW7V+s+X7p7LxXwqqVLZsjXI6ixBt32MgrbltEutnw+nw2p7Ww2riKRS1Ni1yDbIyZQuc3a5Oao2cAkWByCS5stbV1Dn+G8Dlw5Zvk6dNfF6Pu1TC0VA7vZQPylmkahwMtpteZn2y283RqNAmhgec/aAuV0A0HbU94BBUeHaMqcR5O74LO7Wj4S5itjKjqFZ3ZRwDMSB6yvNrTGpl26cPipbmrWIlYY6D8V/Vbf7ZiG9u/wAv3/lO3A+P5TMd2uT8K1WEliVHLTcMGthFbiLHqOMWrEs4M18fbsv4dCoA0PsZpy6WJyxad6dFsndjEV0+IgTLe3aa2o6jpN64bWjcKmXxHDjty23tvMJuHVYdt6aA2PZzPY8NAbDhw10kkYJ81O/i1I/DEz+n3dbsHdyjhQSgLOfmqPqx7u4dw95PTHFezmcTxmTPPrdvZHZuJuqkBAiYFspAtVRAwa9OBrMXSUAs1gACSTyA4mJnTNazaYiO8vNdpYr4tRntYcFHRRw8+fnOde/Pbb2PC8PGDFFPPz+LFVrX7tZrKek927x+wKlNKZ0JYEkX1AVczEDLwGguSNSOoli3Dxy7hxsPi9rZuW1Y5ZnXvh2u5u0A9JRfWwHmoCn2AP70lw23Vy+Pwziz2j5x8JdODJlNWAuBrA8x35xYeqgHIM5/fYZQe+y+8pZ53MQ9D4LjmIvf4R9/2c3K7uIMdQPH+n1mYaW7rw4RBPZBhN4lBaqyVm21ea6lOmIbeT1rdFAuGpL1GY+LEt9CPSXKRqsPM8Vfmy2l0KmboEoCAgIFDAi0CxUgYdUwOE302zc/AQ6D/EPU8k8uJ8pVz5P+Yd/wng9f77/L7/ZyZErO4t847wi3y223SbeqCmUIUnJ8MVDfOKfHLxt59wvewknp7culSfC8PpfSRvvvXls2Rjnw7AkHI1iRcZrcnUdePHQ8JmnPj6zHRHxVcHG+pS0c8dvt7/k9B2bt5HW97jqtyPMcVPjLdckWedy4b4rct41LO/8Alqf7YPcNT6DWbbhHpot4d5FRSPRPvv8AiH3E8dTwt1iyZYrC3wvB5M9tVjp5z5R/fY8/xVR2Yu98z9q5BAIOgy92lh4SlaZmdy9Xw9MdKcmP/np8/f71q81TLVPW7dfpymyLe5X1OhmEkBmUcwtlZtEo7VTpJcqo+8QPLmfSb1jcxCpnv6Ok2nyh6bsqtoJeeWdDh6kDJBgSgICBQwINAx6sDR7w474NCpUHECy/iY5R7maXty1mVjhMPps1aT2nv8HlRN9TqTqSeZPMznvZxMRGoBMCLrMo7RtRdQQelv6TMx5lLb9WXSYrH0qoNQlQcmX4fbzA/DKhAlshsxZviXvZitpanNWaOBj8Nz4+IrqOkT38tNXs/DOwqOpZfhLmZl0NtTYG4t8p5yDFjm3np0/EOLrgiK2rzb8p7furWx9cXDVXtdhdajEHKxUkMDqLiMnPSdTJwdeF4inPWke+NJVdmuqGoADkp069QsdMtVmygCxzGyMTc9Bz0ljh4mN76qOTxa1bzTl9WOnv/hvcQoxlHsgLWpaFeh4Ffwm2h7prevpK9O8I8GSeAz+t1pbz93lPxj93M1dlValOrYFMvZLMLDMOKm50GliwvxHfaGuO0xM9nWzeI4qXrWvrb9nsn9/cxMKmVQOc1iNQtzO52yV/9w2hS3KIYsGZazDL2RRLVb9Pqf0ZZwV67cPxXJqkUjz/AGd9syibCWnCdDhlgZiwJQKwEBAgwgY1UQOW3yplsO6jicpH7rA29ppkrzVmIWuCy1xZq3t2+7zJjY2Oh6HSUZrMd3qceal+tZiVQ81SbTVv1+UEyi/t9JsjmGWcBWChjTcqQCCBm0IuPlvyPOJpPfSKnHYd8s2j6fXovbI2w2Hdiv3hZlJynS9iCRoRc8jximSaSzxPDY+LpGp7dp7qbRxvxWBCZFAsFzFzckszMx1YkkkmMmTnnbbguEjhqTWJ3uUqW1SqqrKr5AAhJcEKpzIrqpAqqp1AYG03pmtEaVuI8NwZMnPMzG+8MXB7RenUFROPO/BgeIPcZrXcTtLxFKZqej10+jO2zttsQbC60x92+pPVjz8Jte+0PBcDXD1nrPt+zWgSF1NJiGUqnUeB8YPiiJmGl+kOv3X2b2AxGra+XL2l/FXVXkuPy+kzT7ujssHhrSRTbKmkC6IFYCAgIFCIFtlga7H4IOLEXgcTtrctalyCR7wzEzHWHLYncnEJ/h1Ljof6yOcVZXMfiGennv4tZiMHi6fzUrgdL/leRzw/slcx+Lz/AN1/JijaNvmRl8rj2kU4bQuU8SwX7zp22x9+MMKaowYWCgnQ6hQvDQ8pLXJyxqYc3JwM5LTbHaJ3LcrtXBVxYvTN+Tix/iE356WV7cLxGKd8s/L+FH3Xw1TVVt302I9gbTHoaT2K8bxFOnN+fX6sHFbkgAlapHDRlB4m3K3WaWweyVqnito/FWJ/T7/RyWWVnfiOm01mEteiQmG21TAqvSYbQu4ajnZVHMgeF5JSu5VOKy+jpMz5PT9l4awAHAAD0nReOmdzuW7opDDIAgVgICAgICAtAgyQLL4eBjVMGDygYdbZoPKBqsbu+j/MgPlA5zHbjUjwFoGhxW4jL/hsR5kTSaVnvCxTis1Pw2n6/VgHY2Mo6ozeWn0tNPQx5LMeJZJ6XrFmRS3nx9LR7sOja8NeYv7zHJeO0npuEv8AipMfCf79GqXaa/eDL4g/lIJxWjydnHx+C3a359PqyqOKVuDA+cj0txesxuJX/iTDaJVDwztIPDO3Q7pYXPVzcl+p0+l5Y4evm43jGXURSPN6Rg6ektvPtgggTgICAgICAgRzCBUGBWBS0CJSBbaiIFl8KIFh8COkDHfZo6QMWrsdTxUekDWYzdWk97019P5QNJjfs9ot8t194mNs1tNesTppsRuBVX/DqHw1EjnFWfJapxuena37tdW3fxtPkGHhf6TSeHr5LVPFssfiiJ/T7qYfCVibMlj5/wApp/jz7ViPGK+dZ/N6Xunso06Qv8x1MnpTljTl8VxE58k3/J1dFJurMgCALQAMCsBAQECJgIFDpAnAQEBAQKWgUKQLbqIEBQvAkcOIZW2wggW2wA6QwoNmr0EDKp4cCBdAgGMCIECtoFVMCsBAQInjAEQAECUBAQEBAQIM8CgEC4ICAgICAgIEXgPCAAgSgICAgIEQsCUBAQEBAQEC3k9IFwCAgICAgICAgIEcsCUBAQEBAQEBAQEBAQEBAQEBAQEBAQEBAQEBAQEBA//Z">
            <a:hlinkClick r:id="rId4"/>
          </p:cNvPr>
          <p:cNvSpPr>
            <a:spLocks noChangeAspect="1" noChangeArrowheads="1"/>
          </p:cNvSpPr>
          <p:nvPr/>
        </p:nvSpPr>
        <p:spPr bwMode="auto">
          <a:xfrm>
            <a:off x="120650" y="-1790700"/>
            <a:ext cx="2809875" cy="3743325"/>
          </a:xfrm>
          <a:prstGeom prst="rect">
            <a:avLst/>
          </a:prstGeom>
          <a:noFill/>
        </p:spPr>
        <p:txBody>
          <a:bodyPr vert="horz" wrap="square" lIns="91440" tIns="45720" rIns="91440" bIns="45720" numCol="1" anchor="t" anchorCtr="0" compatLnSpc="1">
            <a:prstTxWarp prst="textNoShape">
              <a:avLst/>
            </a:prstTxWarp>
          </a:bodyPr>
          <a:lstStyle/>
          <a:p>
            <a:endParaRPr lang="en-CA"/>
          </a:p>
        </p:txBody>
      </p:sp>
      <p:pic>
        <p:nvPicPr>
          <p:cNvPr id="27660" name="Picture 12" descr="Image result for what is the phone call about thinking"/>
          <p:cNvPicPr>
            <a:picLocks noChangeAspect="1" noChangeArrowheads="1"/>
          </p:cNvPicPr>
          <p:nvPr/>
        </p:nvPicPr>
        <p:blipFill>
          <a:blip r:embed="rId5" cstate="print"/>
          <a:srcRect/>
          <a:stretch>
            <a:fillRect/>
          </a:stretch>
        </p:blipFill>
        <p:spPr bwMode="auto">
          <a:xfrm>
            <a:off x="5940152" y="4365104"/>
            <a:ext cx="2947680" cy="1944216"/>
          </a:xfrm>
          <a:prstGeom prst="rect">
            <a:avLst/>
          </a:prstGeom>
          <a:noFill/>
        </p:spPr>
      </p:pic>
      <p:sp>
        <p:nvSpPr>
          <p:cNvPr id="13" name="TextBox 12"/>
          <p:cNvSpPr txBox="1"/>
          <p:nvPr/>
        </p:nvSpPr>
        <p:spPr>
          <a:xfrm>
            <a:off x="755576" y="3573016"/>
            <a:ext cx="4968552" cy="3139321"/>
          </a:xfrm>
          <a:prstGeom prst="rect">
            <a:avLst/>
          </a:prstGeom>
          <a:noFill/>
        </p:spPr>
        <p:txBody>
          <a:bodyPr wrap="square" rtlCol="0">
            <a:spAutoFit/>
          </a:bodyPr>
          <a:lstStyle/>
          <a:p>
            <a:pPr>
              <a:buFont typeface="Arial" pitchFamily="34" charset="0"/>
              <a:buChar char="•"/>
            </a:pPr>
            <a:r>
              <a:rPr lang="en-US" dirty="0" smtClean="0"/>
              <a:t>PARS /Import?</a:t>
            </a:r>
          </a:p>
          <a:p>
            <a:pPr>
              <a:buFont typeface="Arial" pitchFamily="34" charset="0"/>
              <a:buChar char="•"/>
            </a:pPr>
            <a:r>
              <a:rPr lang="en-US" dirty="0" smtClean="0"/>
              <a:t>Tracking number/Trace a Shipment?</a:t>
            </a:r>
          </a:p>
          <a:p>
            <a:pPr>
              <a:buFont typeface="Arial" pitchFamily="34" charset="0"/>
              <a:buChar char="•"/>
            </a:pPr>
            <a:r>
              <a:rPr lang="en-CA" dirty="0" smtClean="0"/>
              <a:t>Accounting/billing Issue?</a:t>
            </a:r>
          </a:p>
          <a:p>
            <a:pPr>
              <a:buFont typeface="Arial" pitchFamily="34" charset="0"/>
              <a:buChar char="•"/>
            </a:pPr>
            <a:r>
              <a:rPr lang="en-CA" dirty="0" smtClean="0"/>
              <a:t>PAPS/ Export?</a:t>
            </a:r>
          </a:p>
          <a:p>
            <a:pPr>
              <a:buFont typeface="Arial" pitchFamily="34" charset="0"/>
              <a:buChar char="•"/>
            </a:pPr>
            <a:r>
              <a:rPr lang="en-CA" dirty="0" smtClean="0"/>
              <a:t>Sales Call?</a:t>
            </a:r>
          </a:p>
          <a:p>
            <a:pPr>
              <a:buFont typeface="Arial" pitchFamily="34" charset="0"/>
              <a:buChar char="•"/>
            </a:pPr>
            <a:r>
              <a:rPr lang="en-CA" dirty="0" smtClean="0"/>
              <a:t>Line haul/Logistics call?</a:t>
            </a:r>
          </a:p>
          <a:p>
            <a:pPr>
              <a:buFont typeface="Arial" pitchFamily="34" charset="0"/>
              <a:buChar char="•"/>
            </a:pPr>
            <a:r>
              <a:rPr lang="en-CA" dirty="0" smtClean="0"/>
              <a:t>Local Courier Call? Wpg, SK or Tor?</a:t>
            </a:r>
          </a:p>
          <a:p>
            <a:pPr>
              <a:buFont typeface="Arial" pitchFamily="34" charset="0"/>
              <a:buChar char="•"/>
            </a:pPr>
            <a:r>
              <a:rPr lang="en-CA" dirty="0" smtClean="0"/>
              <a:t>HR? Hiring? </a:t>
            </a:r>
          </a:p>
          <a:p>
            <a:pPr>
              <a:buFont typeface="Arial" pitchFamily="34" charset="0"/>
              <a:buChar char="•"/>
            </a:pPr>
            <a:r>
              <a:rPr lang="en-CA" dirty="0" smtClean="0"/>
              <a:t>Driver Safety?</a:t>
            </a:r>
          </a:p>
          <a:p>
            <a:pPr>
              <a:buFont typeface="Arial" pitchFamily="34" charset="0"/>
              <a:buChar char="•"/>
            </a:pPr>
            <a:r>
              <a:rPr lang="en-CA" dirty="0" smtClean="0"/>
              <a:t>Apple Express?</a:t>
            </a:r>
          </a:p>
          <a:p>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20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20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20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fade">
                                      <p:cBhvr>
                                        <p:cTn id="22" dur="20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fade">
                                      <p:cBhvr>
                                        <p:cTn id="27" dur="2000"/>
                                        <p:tgtEl>
                                          <p:spTgt spid="1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xEl>
                                              <p:pRg st="5" end="5"/>
                                            </p:txEl>
                                          </p:spTgt>
                                        </p:tgtEl>
                                        <p:attrNameLst>
                                          <p:attrName>style.visibility</p:attrName>
                                        </p:attrNameLst>
                                      </p:cBhvr>
                                      <p:to>
                                        <p:strVal val="visible"/>
                                      </p:to>
                                    </p:set>
                                    <p:animEffect transition="in" filter="fade">
                                      <p:cBhvr>
                                        <p:cTn id="32" dur="2000"/>
                                        <p:tgtEl>
                                          <p:spTgt spid="1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xEl>
                                              <p:pRg st="6" end="6"/>
                                            </p:txEl>
                                          </p:spTgt>
                                        </p:tgtEl>
                                        <p:attrNameLst>
                                          <p:attrName>style.visibility</p:attrName>
                                        </p:attrNameLst>
                                      </p:cBhvr>
                                      <p:to>
                                        <p:strVal val="visible"/>
                                      </p:to>
                                    </p:set>
                                    <p:animEffect transition="in" filter="fade">
                                      <p:cBhvr>
                                        <p:cTn id="37" dur="2000"/>
                                        <p:tgtEl>
                                          <p:spTgt spid="1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xEl>
                                              <p:pRg st="7" end="7"/>
                                            </p:txEl>
                                          </p:spTgt>
                                        </p:tgtEl>
                                        <p:attrNameLst>
                                          <p:attrName>style.visibility</p:attrName>
                                        </p:attrNameLst>
                                      </p:cBhvr>
                                      <p:to>
                                        <p:strVal val="visible"/>
                                      </p:to>
                                    </p:set>
                                    <p:animEffect transition="in" filter="fade">
                                      <p:cBhvr>
                                        <p:cTn id="42" dur="2000"/>
                                        <p:tgtEl>
                                          <p:spTgt spid="1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xEl>
                                              <p:pRg st="8" end="8"/>
                                            </p:txEl>
                                          </p:spTgt>
                                        </p:tgtEl>
                                        <p:attrNameLst>
                                          <p:attrName>style.visibility</p:attrName>
                                        </p:attrNameLst>
                                      </p:cBhvr>
                                      <p:to>
                                        <p:strVal val="visible"/>
                                      </p:to>
                                    </p:set>
                                    <p:animEffect transition="in" filter="fade">
                                      <p:cBhvr>
                                        <p:cTn id="47" dur="2000"/>
                                        <p:tgtEl>
                                          <p:spTgt spid="1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xEl>
                                              <p:pRg st="9" end="9"/>
                                            </p:txEl>
                                          </p:spTgt>
                                        </p:tgtEl>
                                        <p:attrNameLst>
                                          <p:attrName>style.visibility</p:attrName>
                                        </p:attrNameLst>
                                      </p:cBhvr>
                                      <p:to>
                                        <p:strVal val="visible"/>
                                      </p:to>
                                    </p:set>
                                    <p:animEffect transition="in" filter="fade">
                                      <p:cBhvr>
                                        <p:cTn id="52" dur="2000"/>
                                        <p:tgtEl>
                                          <p:spTgt spid="1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cstate="print"/>
          <a:srcRect/>
          <a:stretch>
            <a:fillRect/>
          </a:stretch>
        </p:blipFill>
        <p:spPr bwMode="auto">
          <a:xfrm>
            <a:off x="0" y="0"/>
            <a:ext cx="9144000" cy="1590675"/>
          </a:xfrm>
          <a:prstGeom prst="rect">
            <a:avLst/>
          </a:prstGeom>
          <a:noFill/>
          <a:ln w="9525">
            <a:noFill/>
            <a:miter lim="800000"/>
            <a:headEnd/>
            <a:tailEnd/>
          </a:ln>
        </p:spPr>
      </p:pic>
      <p:sp>
        <p:nvSpPr>
          <p:cNvPr id="3" name="Content Placeholder 2"/>
          <p:cNvSpPr>
            <a:spLocks noGrp="1"/>
          </p:cNvSpPr>
          <p:nvPr>
            <p:ph idx="1"/>
          </p:nvPr>
        </p:nvSpPr>
        <p:spPr>
          <a:xfrm>
            <a:off x="457200" y="476672"/>
            <a:ext cx="8229600" cy="5904656"/>
          </a:xfrm>
        </p:spPr>
        <p:txBody>
          <a:bodyPr>
            <a:normAutofit/>
          </a:bodyPr>
          <a:lstStyle/>
          <a:p>
            <a:pPr algn="ctr">
              <a:buNone/>
            </a:pPr>
            <a:r>
              <a:rPr lang="en-CA" b="1" dirty="0" smtClean="0"/>
              <a:t>       </a:t>
            </a:r>
            <a:r>
              <a:rPr lang="en-CA" b="1" u="sng" dirty="0" smtClean="0"/>
              <a:t>How to find the team responsible </a:t>
            </a:r>
          </a:p>
          <a:p>
            <a:pPr algn="ctr">
              <a:buNone/>
            </a:pPr>
            <a:r>
              <a:rPr lang="en-CA" sz="2400" b="1" u="sng" dirty="0" smtClean="0"/>
              <a:t>PARS, Brokerage related questions</a:t>
            </a:r>
          </a:p>
          <a:p>
            <a:pPr algn="ctr">
              <a:buNone/>
            </a:pPr>
            <a:endParaRPr lang="en-CA" sz="1400" b="1" u="sng" dirty="0" smtClean="0"/>
          </a:p>
          <a:p>
            <a:pPr>
              <a:buFontTx/>
              <a:buChar char="-"/>
            </a:pPr>
            <a:r>
              <a:rPr lang="en-CA" sz="2400" dirty="0" smtClean="0"/>
              <a:t>On Visual Importer : Click Shipment Entry.</a:t>
            </a:r>
          </a:p>
          <a:p>
            <a:pPr lvl="1">
              <a:buFontTx/>
              <a:buChar char="-"/>
            </a:pPr>
            <a:r>
              <a:rPr lang="en-CA" sz="1800" dirty="0" smtClean="0"/>
              <a:t>Sign into Visual Importer and go to Trade Partners  </a:t>
            </a:r>
            <a:r>
              <a:rPr lang="en-CA" sz="1800" dirty="0" smtClean="0">
                <a:sym typeface="Wingdings" panose="05000000000000000000" pitchFamily="2" charset="2"/>
              </a:rPr>
              <a:t> Trade Partners List</a:t>
            </a:r>
          </a:p>
          <a:p>
            <a:pPr lvl="1">
              <a:buFontTx/>
              <a:buChar char="-"/>
            </a:pPr>
            <a:r>
              <a:rPr lang="en-CA" sz="1800" dirty="0" smtClean="0">
                <a:sym typeface="Wingdings" panose="05000000000000000000" pitchFamily="2" charset="2"/>
              </a:rPr>
              <a:t>In the search Line, type in the name of the Client.</a:t>
            </a:r>
            <a:endParaRPr lang="en-CA" sz="1800" dirty="0" smtClean="0"/>
          </a:p>
        </p:txBody>
      </p:sp>
      <p:sp>
        <p:nvSpPr>
          <p:cNvPr id="5" name="Slide Number Placeholder 4"/>
          <p:cNvSpPr>
            <a:spLocks noGrp="1"/>
          </p:cNvSpPr>
          <p:nvPr>
            <p:ph type="sldNum" sz="quarter" idx="12"/>
          </p:nvPr>
        </p:nvSpPr>
        <p:spPr/>
        <p:txBody>
          <a:bodyPr/>
          <a:lstStyle/>
          <a:p>
            <a:fld id="{0A761993-0337-44FF-BD9A-C82FCFA64B56}" type="slidenum">
              <a:rPr lang="en-CA" smtClean="0"/>
              <a:pPr/>
              <a:t>6</a:t>
            </a:fld>
            <a:endParaRPr lang="en-CA"/>
          </a:p>
        </p:txBody>
      </p:sp>
      <p:pic>
        <p:nvPicPr>
          <p:cNvPr id="2" name="Picture 1"/>
          <p:cNvPicPr>
            <a:picLocks noChangeAspect="1"/>
          </p:cNvPicPr>
          <p:nvPr/>
        </p:nvPicPr>
        <p:blipFill>
          <a:blip r:embed="rId4"/>
          <a:stretch>
            <a:fillRect/>
          </a:stretch>
        </p:blipFill>
        <p:spPr>
          <a:xfrm>
            <a:off x="317680" y="3023327"/>
            <a:ext cx="8803727" cy="332968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cstate="print"/>
          <a:srcRect/>
          <a:stretch>
            <a:fillRect/>
          </a:stretch>
        </p:blipFill>
        <p:spPr bwMode="auto">
          <a:xfrm>
            <a:off x="0" y="0"/>
            <a:ext cx="9144000" cy="1590675"/>
          </a:xfrm>
          <a:prstGeom prst="rect">
            <a:avLst/>
          </a:prstGeom>
          <a:noFill/>
          <a:ln w="9525">
            <a:noFill/>
            <a:miter lim="800000"/>
            <a:headEnd/>
            <a:tailEnd/>
          </a:ln>
        </p:spPr>
      </p:pic>
      <p:sp>
        <p:nvSpPr>
          <p:cNvPr id="3" name="Content Placeholder 2"/>
          <p:cNvSpPr>
            <a:spLocks noGrp="1"/>
          </p:cNvSpPr>
          <p:nvPr>
            <p:ph idx="1"/>
          </p:nvPr>
        </p:nvSpPr>
        <p:spPr>
          <a:xfrm>
            <a:off x="457200" y="476672"/>
            <a:ext cx="8229600" cy="5904656"/>
          </a:xfrm>
        </p:spPr>
        <p:txBody>
          <a:bodyPr>
            <a:normAutofit/>
          </a:bodyPr>
          <a:lstStyle/>
          <a:p>
            <a:pPr algn="ctr">
              <a:buNone/>
            </a:pPr>
            <a:r>
              <a:rPr lang="en-CA" b="1" u="sng" dirty="0" smtClean="0"/>
              <a:t>To find the team responsible</a:t>
            </a:r>
          </a:p>
          <a:p>
            <a:pPr algn="ctr">
              <a:buNone/>
            </a:pPr>
            <a:r>
              <a:rPr lang="en-CA" sz="2400" b="1" u="sng" dirty="0" smtClean="0"/>
              <a:t>FREIGHT, Logistics related questions</a:t>
            </a:r>
          </a:p>
          <a:p>
            <a:pPr>
              <a:buFontTx/>
              <a:buChar char="-"/>
            </a:pPr>
            <a:r>
              <a:rPr lang="en-CA" sz="2800" dirty="0" smtClean="0"/>
              <a:t>On A1,click on companies tab.</a:t>
            </a:r>
          </a:p>
          <a:p>
            <a:pPr>
              <a:buFontTx/>
              <a:buChar char="-"/>
            </a:pPr>
            <a:r>
              <a:rPr lang="en-CA" sz="2800" dirty="0" smtClean="0"/>
              <a:t>Type in the company/Client name in the “Search for” display box</a:t>
            </a:r>
          </a:p>
          <a:p>
            <a:pPr>
              <a:buFontTx/>
              <a:buChar char="-"/>
            </a:pPr>
            <a:r>
              <a:rPr lang="en-CA" sz="2800" dirty="0" smtClean="0"/>
              <a:t>Select correct company/Client</a:t>
            </a:r>
          </a:p>
          <a:p>
            <a:pPr>
              <a:buFontTx/>
              <a:buChar char="-"/>
            </a:pPr>
            <a:r>
              <a:rPr lang="en-CA" sz="2800" dirty="0" smtClean="0"/>
              <a:t>Click on the User Columns and the ISR and assigned </a:t>
            </a:r>
            <a:r>
              <a:rPr lang="en-CA" sz="2800" dirty="0"/>
              <a:t>t</a:t>
            </a:r>
            <a:r>
              <a:rPr lang="en-CA" sz="2800" dirty="0" smtClean="0"/>
              <a:t>eam will be visible.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634331"/>
            <a:ext cx="7833122" cy="4746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1"/>
          <p:cNvPicPr>
            <a:picLocks noChangeAspect="1" noChangeArrowheads="1"/>
          </p:cNvPicPr>
          <p:nvPr/>
        </p:nvPicPr>
        <p:blipFill>
          <a:blip r:embed="rId4" cstate="print"/>
          <a:srcRect/>
          <a:stretch>
            <a:fillRect/>
          </a:stretch>
        </p:blipFill>
        <p:spPr bwMode="auto">
          <a:xfrm>
            <a:off x="21498" y="-19305"/>
            <a:ext cx="9144000" cy="1590675"/>
          </a:xfrm>
          <a:prstGeom prst="rect">
            <a:avLst/>
          </a:prstGeom>
          <a:noFill/>
          <a:ln w="9525">
            <a:noFill/>
            <a:miter lim="800000"/>
            <a:headEnd/>
            <a:tailEnd/>
          </a:ln>
        </p:spPr>
      </p:pic>
      <p:sp>
        <p:nvSpPr>
          <p:cNvPr id="4" name="Rectangle 3"/>
          <p:cNvSpPr/>
          <p:nvPr/>
        </p:nvSpPr>
        <p:spPr>
          <a:xfrm>
            <a:off x="2627784" y="472171"/>
            <a:ext cx="5400600" cy="861774"/>
          </a:xfrm>
          <a:prstGeom prst="rect">
            <a:avLst/>
          </a:prstGeom>
        </p:spPr>
        <p:txBody>
          <a:bodyPr wrap="square">
            <a:spAutoFit/>
          </a:bodyPr>
          <a:lstStyle/>
          <a:p>
            <a:r>
              <a:rPr lang="en-CA" sz="3200" b="1" u="sng" dirty="0"/>
              <a:t>To find the team responsible</a:t>
            </a:r>
          </a:p>
          <a:p>
            <a:pPr algn="ctr">
              <a:buNone/>
            </a:pPr>
            <a:endParaRPr lang="en-CA" b="1" dirty="0"/>
          </a:p>
        </p:txBody>
      </p:sp>
    </p:spTree>
    <p:extLst>
      <p:ext uri="{BB962C8B-B14F-4D97-AF65-F5344CB8AC3E}">
        <p14:creationId xmlns:p14="http://schemas.microsoft.com/office/powerpoint/2010/main" val="17416083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cstate="print"/>
          <a:srcRect/>
          <a:stretch>
            <a:fillRect/>
          </a:stretch>
        </p:blipFill>
        <p:spPr bwMode="auto">
          <a:xfrm>
            <a:off x="0" y="0"/>
            <a:ext cx="9144000" cy="1590675"/>
          </a:xfrm>
          <a:prstGeom prst="rect">
            <a:avLst/>
          </a:prstGeom>
          <a:noFill/>
          <a:ln w="9525">
            <a:noFill/>
            <a:miter lim="800000"/>
            <a:headEnd/>
            <a:tailEnd/>
          </a:ln>
        </p:spPr>
      </p:pic>
      <p:sp>
        <p:nvSpPr>
          <p:cNvPr id="3" name="Content Placeholder 2"/>
          <p:cNvSpPr>
            <a:spLocks noGrp="1"/>
          </p:cNvSpPr>
          <p:nvPr>
            <p:ph idx="1"/>
          </p:nvPr>
        </p:nvSpPr>
        <p:spPr>
          <a:xfrm>
            <a:off x="457200" y="476672"/>
            <a:ext cx="8229600" cy="5904656"/>
          </a:xfrm>
        </p:spPr>
        <p:txBody>
          <a:bodyPr>
            <a:normAutofit fontScale="85000" lnSpcReduction="20000"/>
          </a:bodyPr>
          <a:lstStyle/>
          <a:p>
            <a:pPr algn="ctr">
              <a:buNone/>
            </a:pPr>
            <a:r>
              <a:rPr lang="en-US" sz="3800" b="1" u="sng" dirty="0" smtClean="0"/>
              <a:t>Transferring a call</a:t>
            </a:r>
          </a:p>
          <a:p>
            <a:pPr algn="ctr">
              <a:buNone/>
            </a:pPr>
            <a:endParaRPr lang="en-CA" sz="2800" dirty="0" smtClean="0"/>
          </a:p>
          <a:p>
            <a:pPr algn="ctr">
              <a:buNone/>
            </a:pPr>
            <a:endParaRPr lang="en-CA" sz="2800" dirty="0" smtClean="0"/>
          </a:p>
          <a:p>
            <a:pPr>
              <a:buNone/>
            </a:pPr>
            <a:r>
              <a:rPr lang="en-US" sz="2800" dirty="0" smtClean="0"/>
              <a:t>	</a:t>
            </a:r>
            <a:r>
              <a:rPr lang="en-US" sz="2800" i="1" dirty="0" smtClean="0"/>
              <a:t>Top things to do before transferring calls:</a:t>
            </a:r>
          </a:p>
          <a:p>
            <a:r>
              <a:rPr lang="en-US" sz="2800" i="1" dirty="0" smtClean="0"/>
              <a:t>	</a:t>
            </a:r>
            <a:r>
              <a:rPr lang="en-US" sz="2800" dirty="0" smtClean="0"/>
              <a:t>If you find out the caller has already been transferred, try to resolve their call without transferring.  Sometimes callers get upset when they are transferred too many times.</a:t>
            </a:r>
          </a:p>
          <a:p>
            <a:r>
              <a:rPr lang="en-US" sz="2800" dirty="0" smtClean="0"/>
              <a:t>	Ask the person who you are transferring to and confirm if they can handle the caller’s issue.</a:t>
            </a:r>
            <a:endParaRPr lang="en-CA" sz="2800" dirty="0" smtClean="0"/>
          </a:p>
          <a:p>
            <a:r>
              <a:rPr lang="en-US" sz="2800" dirty="0" smtClean="0"/>
              <a:t>	If you have confirmed whom you are going to transfer to, explain to the caller why you are transferring</a:t>
            </a:r>
            <a:endParaRPr lang="en-CA" sz="2800" dirty="0" smtClean="0"/>
          </a:p>
          <a:p>
            <a:r>
              <a:rPr lang="en-US" sz="2800" dirty="0" smtClean="0"/>
              <a:t>	Give them correct name and phone# of who you’re transferring to.</a:t>
            </a:r>
            <a:endParaRPr lang="en-CA" sz="2800" dirty="0" smtClean="0"/>
          </a:p>
          <a:p>
            <a:r>
              <a:rPr lang="en-US" sz="2800" dirty="0" smtClean="0"/>
              <a:t>	Make sure you call someone at the other end before you transfer.</a:t>
            </a:r>
            <a:endParaRPr lang="en-CA" sz="2800" dirty="0" smtClean="0"/>
          </a:p>
          <a:p>
            <a:r>
              <a:rPr lang="en-US" sz="2800" dirty="0" smtClean="0"/>
              <a:t>	Explain what the caller wants before you complete the transfer</a:t>
            </a:r>
            <a:endParaRPr lang="en-CA" sz="2800" dirty="0" smtClean="0"/>
          </a:p>
          <a:p>
            <a:pPr>
              <a:buNone/>
            </a:pPr>
            <a:endParaRPr lang="en-US" sz="2800" dirty="0" smtClean="0"/>
          </a:p>
        </p:txBody>
      </p:sp>
      <p:sp>
        <p:nvSpPr>
          <p:cNvPr id="4" name="Slide Number Placeholder 3"/>
          <p:cNvSpPr>
            <a:spLocks noGrp="1"/>
          </p:cNvSpPr>
          <p:nvPr>
            <p:ph type="sldNum" sz="quarter" idx="12"/>
          </p:nvPr>
        </p:nvSpPr>
        <p:spPr/>
        <p:txBody>
          <a:bodyPr/>
          <a:lstStyle/>
          <a:p>
            <a:fld id="{0A761993-0337-44FF-BD9A-C82FCFA64B56}" type="slidenum">
              <a:rPr lang="en-CA" smtClean="0"/>
              <a:pPr/>
              <a:t>9</a:t>
            </a:fld>
            <a:endParaRPr lang="en-CA"/>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7372</TotalTime>
  <Words>2394</Words>
  <Application>Microsoft Office PowerPoint</Application>
  <PresentationFormat>On-screen Show (4:3)</PresentationFormat>
  <Paragraphs>387</Paragraphs>
  <Slides>36</Slides>
  <Notes>36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to Consumer</dc:title>
  <dc:creator>sgonzales</dc:creator>
  <cp:lastModifiedBy>Gonzales, Suzette</cp:lastModifiedBy>
  <cp:revision>348</cp:revision>
  <cp:lastPrinted>2019-01-08T19:23:24Z</cp:lastPrinted>
  <dcterms:created xsi:type="dcterms:W3CDTF">2014-04-21T20:25:29Z</dcterms:created>
  <dcterms:modified xsi:type="dcterms:W3CDTF">2020-09-09T18:26:22Z</dcterms:modified>
</cp:coreProperties>
</file>